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0" r:id="rId5"/>
    <p:sldId id="280" r:id="rId6"/>
    <p:sldId id="281" r:id="rId7"/>
    <p:sldId id="296" r:id="rId8"/>
    <p:sldId id="298" r:id="rId9"/>
    <p:sldId id="297" r:id="rId10"/>
    <p:sldId id="299" r:id="rId11"/>
    <p:sldId id="300" r:id="rId12"/>
    <p:sldId id="301" r:id="rId13"/>
    <p:sldId id="302" r:id="rId14"/>
    <p:sldId id="303" r:id="rId15"/>
    <p:sldId id="304" r:id="rId16"/>
    <p:sldId id="294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66A730-77EB-1C45-BC41-4ADF6E8F6AFE}" v="100" dt="2022-10-19T21:03:11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6197"/>
  </p:normalViewPr>
  <p:slideViewPr>
    <p:cSldViewPr snapToGrid="0">
      <p:cViewPr varScale="1">
        <p:scale>
          <a:sx n="81" d="100"/>
          <a:sy n="81" d="100"/>
        </p:scale>
        <p:origin x="90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BA4F0-0ACD-4C1D-9F99-666707CB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989" y="5325972"/>
            <a:ext cx="7680823" cy="1478326"/>
          </a:xfrm>
        </p:spPr>
        <p:txBody>
          <a:bodyPr>
            <a:normAutofit/>
          </a:bodyPr>
          <a:lstStyle/>
          <a:p>
            <a:pPr algn="r"/>
            <a:r>
              <a:rPr lang="en-US" sz="2400" b="1" cap="none" dirty="0"/>
              <a:t>Bicycle &amp; Pedestrian Advisory Committee Meeting</a:t>
            </a:r>
            <a:br>
              <a:rPr lang="en-US" sz="2400" b="1" cap="none" dirty="0"/>
            </a:br>
            <a:r>
              <a:rPr lang="en-US" sz="2400" b="1" cap="none" dirty="0"/>
              <a:t>October 20,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DAF40-9351-45E1-9C2A-136D055DB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649" y="1265807"/>
            <a:ext cx="9218702" cy="314421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Item A-1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Bicycle Detection at Traffic Signals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4FC1B-57E9-4A9F-B988-F7A17771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1" b="98523" l="3376" r="99367">
                        <a14:foregroundMark x1="17722" y1="20253" x2="17722" y2="20253"/>
                        <a14:foregroundMark x1="9283" y1="33333" x2="8439" y2="62869"/>
                        <a14:foregroundMark x1="8439" y1="62869" x2="29536" y2="86287"/>
                        <a14:foregroundMark x1="29536" y1="86287" x2="63502" y2="91139"/>
                        <a14:foregroundMark x1="63502" y1="91139" x2="86076" y2="74684"/>
                        <a14:foregroundMark x1="86076" y1="74684" x2="92405" y2="42194"/>
                        <a14:foregroundMark x1="92405" y1="42194" x2="74051" y2="18143"/>
                        <a14:foregroundMark x1="74051" y1="18143" x2="42616" y2="8439"/>
                        <a14:foregroundMark x1="42616" y1="8439" x2="17511" y2="20042"/>
                        <a14:foregroundMark x1="17511" y1="20042" x2="9494" y2="31224"/>
                        <a14:foregroundMark x1="3797" y1="33544" x2="23418" y2="10549"/>
                        <a14:foregroundMark x1="23418" y1="10549" x2="58017" y2="6962"/>
                        <a14:foregroundMark x1="58017" y1="6962" x2="83333" y2="17932"/>
                        <a14:foregroundMark x1="83333" y1="17932" x2="95359" y2="48734"/>
                        <a14:foregroundMark x1="95359" y1="48734" x2="88186" y2="73418"/>
                        <a14:foregroundMark x1="88186" y1="73418" x2="66878" y2="90928"/>
                        <a14:foregroundMark x1="66878" y1="90928" x2="37342" y2="91139"/>
                        <a14:foregroundMark x1="37342" y1="91139" x2="13291" y2="74262"/>
                        <a14:foregroundMark x1="13291" y1="74262" x2="4852" y2="36287"/>
                        <a14:foregroundMark x1="26582" y1="8439" x2="66034" y2="5063"/>
                        <a14:foregroundMark x1="92827" y1="29325" x2="94726" y2="59494"/>
                        <a14:foregroundMark x1="94726" y1="59494" x2="93038" y2="66667"/>
                        <a14:foregroundMark x1="96414" y1="46203" x2="96835" y2="55274"/>
                        <a14:foregroundMark x1="70675" y1="92194" x2="29747" y2="93249"/>
                        <a14:foregroundMark x1="41561" y1="96835" x2="59072" y2="96624"/>
                        <a14:foregroundMark x1="47046" y1="98945" x2="53376" y2="98312"/>
                        <a14:foregroundMark x1="22785" y1="28903" x2="49789" y2="45992"/>
                        <a14:foregroundMark x1="49789" y1="45992" x2="76371" y2="46414"/>
                        <a14:foregroundMark x1="76371" y1="46414" x2="65401" y2="72363"/>
                        <a14:foregroundMark x1="65401" y1="72363" x2="65190" y2="72574"/>
                        <a14:foregroundMark x1="44304" y1="35021" x2="38819" y2="49789"/>
                        <a14:foregroundMark x1="23629" y1="30591" x2="62447" y2="29747"/>
                        <a14:foregroundMark x1="62447" y1="29747" x2="78903" y2="51477"/>
                        <a14:foregroundMark x1="78903" y1="51477" x2="58017" y2="72996"/>
                        <a14:foregroundMark x1="58017" y1="72996" x2="32278" y2="72996"/>
                        <a14:foregroundMark x1="32278" y1="72996" x2="23629" y2="44937"/>
                        <a14:foregroundMark x1="23629" y1="44937" x2="23629" y2="31857"/>
                        <a14:foregroundMark x1="25949" y1="61181" x2="48523" y2="61181"/>
                        <a14:foregroundMark x1="23418" y1="54008" x2="24262" y2="72363"/>
                        <a14:foregroundMark x1="24051" y1="73418" x2="50422" y2="73840"/>
                        <a14:foregroundMark x1="47046" y1="75316" x2="58017" y2="75527"/>
                        <a14:foregroundMark x1="50211" y1="75527" x2="75949" y2="73840"/>
                        <a14:foregroundMark x1="74262" y1="74051" x2="75527" y2="55485"/>
                        <a14:foregroundMark x1="76793" y1="55274" x2="75949" y2="73207"/>
                        <a14:foregroundMark x1="77004" y1="46624" x2="75949" y2="37342"/>
                        <a14:foregroundMark x1="76371" y1="37975" x2="75316" y2="28903"/>
                        <a14:foregroundMark x1="50633" y1="45148" x2="68565" y2="44304"/>
                        <a14:foregroundMark x1="45148" y1="57806" x2="32068" y2="57173"/>
                        <a14:foregroundMark x1="41772" y1="59916" x2="25527" y2="57173"/>
                        <a14:foregroundMark x1="28903" y1="45781" x2="40717" y2="45992"/>
                        <a14:foregroundMark x1="41983" y1="48312" x2="43038" y2="44937"/>
                        <a14:foregroundMark x1="36920" y1="43249" x2="38608" y2="42405"/>
                        <a14:foregroundMark x1="36287" y1="44515" x2="30591" y2="41139"/>
                        <a14:foregroundMark x1="31435" y1="38608" x2="29747" y2="34810"/>
                        <a14:foregroundMark x1="29747" y1="39030" x2="26793" y2="36287"/>
                        <a14:foregroundMark x1="60970" y1="2321" x2="41983" y2="2743"/>
                        <a14:foregroundMark x1="30802" y1="32278" x2="35443" y2="34177"/>
                        <a14:foregroundMark x1="32489" y1="39873" x2="41983" y2="42616"/>
                        <a14:foregroundMark x1="52743" y1="74684" x2="60970" y2="72574"/>
                        <a14:foregroundMark x1="68776" y1="44937" x2="74262" y2="44515"/>
                        <a14:foregroundMark x1="78481" y1="34810" x2="76582" y2="29325"/>
                        <a14:foregroundMark x1="75316" y1="30380" x2="67511" y2="30591"/>
                        <a14:foregroundMark x1="66245" y1="30591" x2="55907" y2="30380"/>
                        <a14:foregroundMark x1="99367" y1="52110" x2="99367" y2="521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9488" y="141088"/>
            <a:ext cx="1884218" cy="1884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44382B-035E-40E1-903D-4666C1FC63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288" b="22284"/>
          <a:stretch/>
        </p:blipFill>
        <p:spPr>
          <a:xfrm>
            <a:off x="357188" y="5718771"/>
            <a:ext cx="3563333" cy="6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47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587E-1AEF-4135-9EB6-34C0A1073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692" y="94931"/>
            <a:ext cx="6290616" cy="830997"/>
          </a:xfrm>
        </p:spPr>
        <p:txBody>
          <a:bodyPr wrap="square">
            <a:spAutoFit/>
          </a:bodyPr>
          <a:lstStyle/>
          <a:p>
            <a:pPr algn="ctr"/>
            <a:r>
              <a:rPr lang="en-US" b="1"/>
              <a:t>Signs &amp; markings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14597-EB9C-46FF-BFDF-E8B427EB2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88" b="22284"/>
          <a:stretch/>
        </p:blipFill>
        <p:spPr>
          <a:xfrm>
            <a:off x="209329" y="6278251"/>
            <a:ext cx="2227498" cy="433035"/>
          </a:xfrm>
          <a:prstGeom prst="rect">
            <a:avLst/>
          </a:prstGeom>
        </p:spPr>
      </p:pic>
      <p:pic>
        <p:nvPicPr>
          <p:cNvPr id="7170" name="Picture 2" descr="Signal Detection and Actuation | National Association of City  Transportation Officials">
            <a:extLst>
              <a:ext uri="{FF2B5EF4-FFF2-40B4-BE49-F238E27FC236}">
                <a16:creationId xmlns:a16="http://schemas.microsoft.com/office/drawing/2014/main" id="{06E79908-203B-7D1B-2C55-ED77EBD1A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9" y="1304443"/>
            <a:ext cx="4722472" cy="28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cycle Detection">
            <a:extLst>
              <a:ext uri="{FF2B5EF4-FFF2-40B4-BE49-F238E27FC236}">
                <a16:creationId xmlns:a16="http://schemas.microsoft.com/office/drawing/2014/main" id="{CC89654C-F8B5-D9D1-0425-DAF72072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18" y="1381323"/>
            <a:ext cx="3594100" cy="269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5.1.1 Bicycle Detection at Signalized Intersections">
            <a:extLst>
              <a:ext uri="{FF2B5EF4-FFF2-40B4-BE49-F238E27FC236}">
                <a16:creationId xmlns:a16="http://schemas.microsoft.com/office/drawing/2014/main" id="{82F6A450-52EA-7113-07D0-1CA7AF8ED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13" y="4502469"/>
            <a:ext cx="35941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3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587E-1AEF-4135-9EB6-34C0A1073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655" y="146714"/>
            <a:ext cx="8060690" cy="830997"/>
          </a:xfr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Examples in Culver 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14597-EB9C-46FF-BFDF-E8B427EB2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88" b="22284"/>
          <a:stretch/>
        </p:blipFill>
        <p:spPr>
          <a:xfrm>
            <a:off x="209329" y="6278251"/>
            <a:ext cx="2227498" cy="433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78F5D2-CAE8-D922-992F-810A2E2F4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175357"/>
            <a:ext cx="7772400" cy="49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72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587E-1AEF-4135-9EB6-34C0A1073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655" y="146714"/>
            <a:ext cx="8060690" cy="830997"/>
          </a:xfr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Examples in Culver 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14597-EB9C-46FF-BFDF-E8B427EB2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88" b="22284"/>
          <a:stretch/>
        </p:blipFill>
        <p:spPr>
          <a:xfrm>
            <a:off x="209329" y="6278251"/>
            <a:ext cx="2227498" cy="433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35CBC7-9D59-5DFD-0AA5-411548C34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64" y="1261640"/>
            <a:ext cx="5277346" cy="4641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8904C-8D77-D359-18C1-404B7D863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729" y="1261639"/>
            <a:ext cx="6178271" cy="46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0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587E-1AEF-4135-9EB6-34C0A1073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7783" y="993783"/>
            <a:ext cx="5817791" cy="1200329"/>
          </a:xfrm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14597-EB9C-46FF-BFDF-E8B427EB2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88" b="22284"/>
          <a:stretch/>
        </p:blipFill>
        <p:spPr>
          <a:xfrm>
            <a:off x="209329" y="6278251"/>
            <a:ext cx="2227498" cy="4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2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587E-1AEF-4135-9EB6-34C0A1073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3196" y="213634"/>
            <a:ext cx="3005606" cy="830997"/>
          </a:xfrm>
        </p:spPr>
        <p:txBody>
          <a:bodyPr wrap="square">
            <a:spAutoFit/>
          </a:bodyPr>
          <a:lstStyle/>
          <a:p>
            <a:r>
              <a:rPr lang="en-US" b="1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EA1E1-D984-47BB-A0A6-F538B07DD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482" y="1252738"/>
            <a:ext cx="11041035" cy="4252515"/>
          </a:xfrm>
        </p:spPr>
        <p:txBody>
          <a:bodyPr>
            <a:noAutofit/>
          </a:bodyPr>
          <a:lstStyle/>
          <a:p>
            <a:pPr marL="342900" indent="-342900"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Types of Detection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Signs and Markings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Examples in Culver City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C77E6-D01E-4A72-9C27-0DEC71A7A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88" b="22284"/>
          <a:stretch/>
        </p:blipFill>
        <p:spPr>
          <a:xfrm>
            <a:off x="209329" y="6278251"/>
            <a:ext cx="2227498" cy="4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0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587E-1AEF-4135-9EB6-34C0A1073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692" y="94931"/>
            <a:ext cx="6290616" cy="830997"/>
          </a:xfrm>
        </p:spPr>
        <p:txBody>
          <a:bodyPr wrap="square">
            <a:spAutoFit/>
          </a:bodyPr>
          <a:lstStyle/>
          <a:p>
            <a:r>
              <a:rPr lang="en-US" b="1" dirty="0"/>
              <a:t>TYPES OF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EA1E1-D984-47BB-A0A6-F538B07DD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85" y="1126461"/>
            <a:ext cx="10346324" cy="3154710"/>
          </a:xfr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Passive</a:t>
            </a:r>
          </a:p>
          <a:p>
            <a:pPr marL="801688" indent="-334963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User does not do anything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Active</a:t>
            </a:r>
          </a:p>
          <a:p>
            <a:pPr marL="801688" indent="-334963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User input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14597-EB9C-46FF-BFDF-E8B427EB2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88" b="22284"/>
          <a:stretch/>
        </p:blipFill>
        <p:spPr>
          <a:xfrm>
            <a:off x="209329" y="6278251"/>
            <a:ext cx="2227498" cy="4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6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587E-1AEF-4135-9EB6-34C0A1073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692" y="94931"/>
            <a:ext cx="6290616" cy="830997"/>
          </a:xfrm>
        </p:spPr>
        <p:txBody>
          <a:bodyPr wrap="square">
            <a:spAutoFit/>
          </a:bodyPr>
          <a:lstStyle/>
          <a:p>
            <a:r>
              <a:rPr lang="en-US" b="1" dirty="0"/>
              <a:t>TYPES OF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EA1E1-D984-47BB-A0A6-F538B07DD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85" y="1126461"/>
            <a:ext cx="10346324" cy="3154710"/>
          </a:xfr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Passive</a:t>
            </a:r>
          </a:p>
          <a:p>
            <a:pPr marL="801688" indent="-334963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Inductive Loops</a:t>
            </a:r>
          </a:p>
          <a:p>
            <a:pPr marL="801688" indent="-334963">
              <a:buFont typeface="Wingdings" panose="05000000000000000000" pitchFamily="2" charset="2"/>
              <a:buChar char="Ø"/>
            </a:pP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  <a:p>
            <a:pPr marL="801688" indent="-334963">
              <a:buFont typeface="Wingdings" panose="05000000000000000000" pitchFamily="2" charset="2"/>
              <a:buChar char="Ø"/>
            </a:pP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14597-EB9C-46FF-BFDF-E8B427EB2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88" b="22284"/>
          <a:stretch/>
        </p:blipFill>
        <p:spPr>
          <a:xfrm>
            <a:off x="209329" y="6278251"/>
            <a:ext cx="2227498" cy="433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1DCEFB-4CA2-72CA-DCE9-220EC50CF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29" y="3246797"/>
            <a:ext cx="6443307" cy="2935809"/>
          </a:xfrm>
          <a:prstGeom prst="rect">
            <a:avLst/>
          </a:prstGeom>
        </p:spPr>
      </p:pic>
      <p:pic>
        <p:nvPicPr>
          <p:cNvPr id="1026" name="Picture 2" descr="Inductive loop detector principle | Download Scientific Diagram">
            <a:extLst>
              <a:ext uri="{FF2B5EF4-FFF2-40B4-BE49-F238E27FC236}">
                <a16:creationId xmlns:a16="http://schemas.microsoft.com/office/drawing/2014/main" id="{1495DF39-AC36-4677-3502-7F3D2E9E5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19" y="1016651"/>
            <a:ext cx="4859752" cy="32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8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587E-1AEF-4135-9EB6-34C0A1073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692" y="94931"/>
            <a:ext cx="6290616" cy="830997"/>
          </a:xfrm>
        </p:spPr>
        <p:txBody>
          <a:bodyPr wrap="square">
            <a:spAutoFit/>
          </a:bodyPr>
          <a:lstStyle/>
          <a:p>
            <a:r>
              <a:rPr lang="en-US" b="1" dirty="0"/>
              <a:t>TYPES OF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EA1E1-D984-47BB-A0A6-F538B07DD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85" y="1126461"/>
            <a:ext cx="10346324" cy="2588401"/>
          </a:xfr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Passive</a:t>
            </a:r>
          </a:p>
          <a:p>
            <a:pPr marL="801688" indent="-334963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Inductive Loops</a:t>
            </a:r>
          </a:p>
          <a:p>
            <a:pPr marL="801688" indent="-334963"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  <a:p>
            <a:pPr marL="801688" indent="-334963"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14597-EB9C-46FF-BFDF-E8B427EB2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88" b="22284"/>
          <a:stretch/>
        </p:blipFill>
        <p:spPr>
          <a:xfrm>
            <a:off x="209329" y="6278251"/>
            <a:ext cx="2227498" cy="43303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D34C54F-267C-8D1B-20E4-C404200B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73" y="1126460"/>
            <a:ext cx="7370710" cy="552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cycle Detection at Traffic Signals">
            <a:extLst>
              <a:ext uri="{FF2B5EF4-FFF2-40B4-BE49-F238E27FC236}">
                <a16:creationId xmlns:a16="http://schemas.microsoft.com/office/drawing/2014/main" id="{81CC2B8C-D15C-9B14-8AB1-AB2A63653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5" y="3264060"/>
            <a:ext cx="4005398" cy="235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587E-1AEF-4135-9EB6-34C0A1073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692" y="94931"/>
            <a:ext cx="6290616" cy="830997"/>
          </a:xfrm>
        </p:spPr>
        <p:txBody>
          <a:bodyPr wrap="square">
            <a:spAutoFit/>
          </a:bodyPr>
          <a:lstStyle/>
          <a:p>
            <a:r>
              <a:rPr lang="en-US" b="1" dirty="0"/>
              <a:t>TYPES OF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EA1E1-D984-47BB-A0A6-F538B07DD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85" y="1022288"/>
            <a:ext cx="10346324" cy="1117229"/>
          </a:xfr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Passive</a:t>
            </a:r>
          </a:p>
          <a:p>
            <a:pPr marL="801688" indent="-334963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Video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14597-EB9C-46FF-BFDF-E8B427EB2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88" b="22284"/>
          <a:stretch/>
        </p:blipFill>
        <p:spPr>
          <a:xfrm>
            <a:off x="209329" y="6278251"/>
            <a:ext cx="2227498" cy="433035"/>
          </a:xfrm>
          <a:prstGeom prst="rect">
            <a:avLst/>
          </a:prstGeom>
        </p:spPr>
      </p:pic>
      <p:pic>
        <p:nvPicPr>
          <p:cNvPr id="3074" name="Picture 2" descr="Clearing up traffic camera confusion - YouTube">
            <a:extLst>
              <a:ext uri="{FF2B5EF4-FFF2-40B4-BE49-F238E27FC236}">
                <a16:creationId xmlns:a16="http://schemas.microsoft.com/office/drawing/2014/main" id="{C7F60746-BA77-ECD0-DED5-9B9D947CD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54" y="2151572"/>
            <a:ext cx="8198217" cy="461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9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587E-1AEF-4135-9EB6-34C0A1073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692" y="94931"/>
            <a:ext cx="6290616" cy="830997"/>
          </a:xfrm>
        </p:spPr>
        <p:txBody>
          <a:bodyPr wrap="square">
            <a:spAutoFit/>
          </a:bodyPr>
          <a:lstStyle/>
          <a:p>
            <a:r>
              <a:rPr lang="en-US" b="1" dirty="0"/>
              <a:t>TYPES OF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EA1E1-D984-47BB-A0A6-F538B07DD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85" y="1022288"/>
            <a:ext cx="10346324" cy="1117229"/>
          </a:xfr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Passive</a:t>
            </a:r>
          </a:p>
          <a:p>
            <a:pPr marL="801688" indent="-334963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Video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14597-EB9C-46FF-BFDF-E8B427EB2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88" b="22284"/>
          <a:stretch/>
        </p:blipFill>
        <p:spPr>
          <a:xfrm>
            <a:off x="209329" y="6278251"/>
            <a:ext cx="2227498" cy="433035"/>
          </a:xfrm>
          <a:prstGeom prst="rect">
            <a:avLst/>
          </a:prstGeom>
        </p:spPr>
      </p:pic>
      <p:pic>
        <p:nvPicPr>
          <p:cNvPr id="4098" name="Picture 2" descr="Pedestrian &amp; Cyclist Safety | Iteris, Inc.">
            <a:extLst>
              <a:ext uri="{FF2B5EF4-FFF2-40B4-BE49-F238E27FC236}">
                <a16:creationId xmlns:a16="http://schemas.microsoft.com/office/drawing/2014/main" id="{50B53233-543A-212D-0CA5-74A68AD0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22" y="2198963"/>
            <a:ext cx="4938852" cy="37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8F7CC6-6917-17F4-3DB8-3824310B7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427" y="2798983"/>
            <a:ext cx="5140878" cy="22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8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587E-1AEF-4135-9EB6-34C0A1073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692" y="94931"/>
            <a:ext cx="6290616" cy="830997"/>
          </a:xfrm>
        </p:spPr>
        <p:txBody>
          <a:bodyPr wrap="square">
            <a:spAutoFit/>
          </a:bodyPr>
          <a:lstStyle/>
          <a:p>
            <a:r>
              <a:rPr lang="en-US" b="1" dirty="0"/>
              <a:t>TYPES OF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EA1E1-D984-47BB-A0A6-F538B07DD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85" y="1022288"/>
            <a:ext cx="10346324" cy="1117229"/>
          </a:xfr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Active</a:t>
            </a:r>
          </a:p>
          <a:p>
            <a:pPr marL="801688" indent="-334963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Push Buttons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14597-EB9C-46FF-BFDF-E8B427EB2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88" b="22284"/>
          <a:stretch/>
        </p:blipFill>
        <p:spPr>
          <a:xfrm>
            <a:off x="209329" y="6278251"/>
            <a:ext cx="2227498" cy="433035"/>
          </a:xfrm>
          <a:prstGeom prst="rect">
            <a:avLst/>
          </a:prstGeom>
        </p:spPr>
      </p:pic>
      <p:pic>
        <p:nvPicPr>
          <p:cNvPr id="5122" name="Picture 2" descr="Denver Regional Council of Governments, Colorado">
            <a:extLst>
              <a:ext uri="{FF2B5EF4-FFF2-40B4-BE49-F238E27FC236}">
                <a16:creationId xmlns:a16="http://schemas.microsoft.com/office/drawing/2014/main" id="{8DB69DFF-7219-F123-2720-7A3032FC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2292" l="10000" r="90000">
                        <a14:foregroundMark x1="41250" y1="31458" x2="38750" y2="16667"/>
                        <a14:foregroundMark x1="38750" y1="16667" x2="53333" y2="8333"/>
                        <a14:foregroundMark x1="53333" y1="8333" x2="55833" y2="8333"/>
                        <a14:foregroundMark x1="33333" y1="8125" x2="31042" y2="9792"/>
                        <a14:foregroundMark x1="68542" y1="10208" x2="64583" y2="7292"/>
                        <a14:foregroundMark x1="41042" y1="64375" x2="41667" y2="81042"/>
                        <a14:foregroundMark x1="41667" y1="81042" x2="57083" y2="78958"/>
                        <a14:foregroundMark x1="57083" y1="78958" x2="50208" y2="63958"/>
                        <a14:foregroundMark x1="50208" y1="63958" x2="48750" y2="75208"/>
                        <a14:foregroundMark x1="47708" y1="88958" x2="58125" y2="64792"/>
                        <a14:foregroundMark x1="55417" y1="92292" x2="45208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8" y="2297568"/>
            <a:ext cx="3651457" cy="365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early Six Miles of Bike Lanes Add Connectivity to New Expo Line | The  Source">
            <a:extLst>
              <a:ext uri="{FF2B5EF4-FFF2-40B4-BE49-F238E27FC236}">
                <a16:creationId xmlns:a16="http://schemas.microsoft.com/office/drawing/2014/main" id="{491534F7-FCB8-FE49-4CD2-9137B27C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36" y="1580902"/>
            <a:ext cx="3276092" cy="436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0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587E-1AEF-4135-9EB6-34C0A1073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692" y="94931"/>
            <a:ext cx="6290616" cy="830997"/>
          </a:xfr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Signs &amp; markings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14597-EB9C-46FF-BFDF-E8B427EB2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88" b="22284"/>
          <a:stretch/>
        </p:blipFill>
        <p:spPr>
          <a:xfrm>
            <a:off x="209329" y="6278251"/>
            <a:ext cx="2227498" cy="433035"/>
          </a:xfrm>
          <a:prstGeom prst="rect">
            <a:avLst/>
          </a:prstGeom>
        </p:spPr>
      </p:pic>
      <p:pic>
        <p:nvPicPr>
          <p:cNvPr id="6150" name="Picture 6" descr="Detection of Bicycles at Intersections: A Question of Safety">
            <a:extLst>
              <a:ext uri="{FF2B5EF4-FFF2-40B4-BE49-F238E27FC236}">
                <a16:creationId xmlns:a16="http://schemas.microsoft.com/office/drawing/2014/main" id="{4444ABEC-740D-C410-CAF7-321DB4363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15" y="1122745"/>
            <a:ext cx="6517693" cy="52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74759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545394-d62f-41c5-826e-7d433587fcad" xsi:nil="true"/>
    <lcf76f155ced4ddcb4097134ff3c332f xmlns="34d3cf36-5888-4e78-8b97-02592df7c2e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4D64ED13A5646B7AC35F7C919930F" ma:contentTypeVersion="14" ma:contentTypeDescription="Create a new document." ma:contentTypeScope="" ma:versionID="8c6c0c5ac6d062ef42048435caf41deb">
  <xsd:schema xmlns:xsd="http://www.w3.org/2001/XMLSchema" xmlns:xs="http://www.w3.org/2001/XMLSchema" xmlns:p="http://schemas.microsoft.com/office/2006/metadata/properties" xmlns:ns2="34d3cf36-5888-4e78-8b97-02592df7c2e4" xmlns:ns3="d2ad3d50-f97c-48cc-a814-5d8c343793fe" xmlns:ns4="c8545394-d62f-41c5-826e-7d433587fcad" targetNamespace="http://schemas.microsoft.com/office/2006/metadata/properties" ma:root="true" ma:fieldsID="43875922b4abc29bc1602a9e5d1001ff" ns2:_="" ns3:_="" ns4:_="">
    <xsd:import namespace="34d3cf36-5888-4e78-8b97-02592df7c2e4"/>
    <xsd:import namespace="d2ad3d50-f97c-48cc-a814-5d8c343793fe"/>
    <xsd:import namespace="c8545394-d62f-41c5-826e-7d433587fc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3cf36-5888-4e78-8b97-02592df7c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2f0037f-cd93-4add-9593-3c65ef38b2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d3d50-f97c-48cc-a814-5d8c343793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45394-d62f-41c5-826e-7d433587fca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d1ffd9b-f420-4e64-a924-b37ec1f9bce9}" ma:internalName="TaxCatchAll" ma:showField="CatchAllData" ma:web="d2ad3d50-f97c-48cc-a814-5d8c343793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571486-E845-4DFE-9DD1-658AB82944CB}">
  <ds:schemaRefs>
    <ds:schemaRef ds:uri="087a9df9-1cd9-44dc-9de3-c1e4bf02f1c6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c8545394-d62f-41c5-826e-7d433587fcad"/>
  </ds:schemaRefs>
</ds:datastoreItem>
</file>

<file path=customXml/itemProps2.xml><?xml version="1.0" encoding="utf-8"?>
<ds:datastoreItem xmlns:ds="http://schemas.openxmlformats.org/officeDocument/2006/customXml" ds:itemID="{4A621F04-9874-44EE-8C4A-7D05D3C69D89}"/>
</file>

<file path=customXml/itemProps3.xml><?xml version="1.0" encoding="utf-8"?>
<ds:datastoreItem xmlns:ds="http://schemas.openxmlformats.org/officeDocument/2006/customXml" ds:itemID="{49AA3006-C89D-4CD7-B2B9-8741FFA58B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1374</TotalTime>
  <Words>89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Wingdings</vt:lpstr>
      <vt:lpstr>Wingdings 3</vt:lpstr>
      <vt:lpstr>Slice</vt:lpstr>
      <vt:lpstr>Bicycle &amp; Pedestrian Advisory Committee Meeting October 20, 2022</vt:lpstr>
      <vt:lpstr>AGENDA</vt:lpstr>
      <vt:lpstr>TYPES OF DETECTION</vt:lpstr>
      <vt:lpstr>TYPES OF DETECTION</vt:lpstr>
      <vt:lpstr>TYPES OF DETECTION</vt:lpstr>
      <vt:lpstr>TYPES OF DETECTION</vt:lpstr>
      <vt:lpstr>TYPES OF DETECTION</vt:lpstr>
      <vt:lpstr>TYPES OF DETECTION</vt:lpstr>
      <vt:lpstr>Signs &amp; markings</vt:lpstr>
      <vt:lpstr>Signs &amp; markings</vt:lpstr>
      <vt:lpstr>Examples in Culver city</vt:lpstr>
      <vt:lpstr>Examples in Culver city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BPAC Meeting – August 15, 2019</dc:title>
  <dc:creator>El-Guindy, Heba</dc:creator>
  <cp:lastModifiedBy>Ide, Alicia</cp:lastModifiedBy>
  <cp:revision>126</cp:revision>
  <cp:lastPrinted>2019-09-16T23:03:33Z</cp:lastPrinted>
  <dcterms:created xsi:type="dcterms:W3CDTF">2019-08-15T19:25:01Z</dcterms:created>
  <dcterms:modified xsi:type="dcterms:W3CDTF">2022-10-20T21:31:18Z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0x01010045525F45E26FDD41BA9B78AE0CCD80BA</vt:lpwstr>
  </property>
</Properties>
</file>