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18"/>
  </p:notesMasterIdLst>
  <p:sldIdLst>
    <p:sldId id="256" r:id="rId5"/>
    <p:sldId id="323" r:id="rId6"/>
    <p:sldId id="331" r:id="rId7"/>
    <p:sldId id="332" r:id="rId8"/>
    <p:sldId id="333" r:id="rId9"/>
    <p:sldId id="334" r:id="rId10"/>
    <p:sldId id="324" r:id="rId11"/>
    <p:sldId id="325" r:id="rId12"/>
    <p:sldId id="326" r:id="rId13"/>
    <p:sldId id="327" r:id="rId14"/>
    <p:sldId id="328" r:id="rId15"/>
    <p:sldId id="329" r:id="rId16"/>
    <p:sldId id="32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B3B3"/>
    <a:srgbClr val="DAE3F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6"/>
    <p:restoredTop sz="94694"/>
  </p:normalViewPr>
  <p:slideViewPr>
    <p:cSldViewPr snapToGrid="0">
      <p:cViewPr varScale="1">
        <p:scale>
          <a:sx n="82" d="100"/>
          <a:sy n="82" d="100"/>
        </p:scale>
        <p:origin x="12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8AFC7-761D-4740-B467-0D71321B4BFB}" type="datetimeFigureOut">
              <a:rPr lang="en-US" smtClean="0"/>
              <a:t>4/18/2024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B8D2E-A332-4151-AC5A-989179BB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81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B8D2E-A332-4151-AC5A-989179BB45B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310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B8D2E-A332-4151-AC5A-989179BB45B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90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B8D2E-A332-4151-AC5A-989179BB45B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311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B8D2E-A332-4151-AC5A-989179BB45B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006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B8D2E-A332-4151-AC5A-989179BB45B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72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B8D2E-A332-4151-AC5A-989179BB45B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185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B8D2E-A332-4151-AC5A-989179BB45B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43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B8D2E-A332-4151-AC5A-989179BB45B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53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B8D2E-A332-4151-AC5A-989179BB45B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62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B8D2E-A332-4151-AC5A-989179BB45B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53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B8D2E-A332-4151-AC5A-989179BB45B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08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B8D2E-A332-4151-AC5A-989179BB45B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52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7094-69E6-417E-AF76-585E3CBE1ACF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3D14-22A0-4613-A95B-6A75A3FCC3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3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4DB1-B30D-4EF7-895A-017E55283E66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3D14-22A0-4613-A95B-6A75A3FCC3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96DD-BF1C-4D12-9833-56273123CBAA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3D14-22A0-4613-A95B-6A75A3FCC3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06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94E6-69E3-475C-B523-3398AF0508B5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39549" y="6311900"/>
            <a:ext cx="390525" cy="365125"/>
          </a:xfrm>
        </p:spPr>
        <p:txBody>
          <a:bodyPr/>
          <a:lstStyle/>
          <a:p>
            <a:fld id="{D7913D14-22A0-4613-A95B-6A75A3FCC3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85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428E-04DE-4883-9108-3B0A53F63449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3D14-22A0-4613-A95B-6A75A3FCC3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12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5105-4B5A-4523-9634-A4D5468ECBFA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3D14-22A0-4613-A95B-6A75A3FCC3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77E7-FF23-46ED-A0F2-CED011922860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3D14-22A0-4613-A95B-6A75A3FCC3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61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87C2-B837-4C40-925F-4C8E8532F636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3D14-22A0-4613-A95B-6A75A3FCC3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2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FDE9-A80C-4945-B64E-4D9D6065B339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3D14-22A0-4613-A95B-6A75A3FCC3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10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8E51-459F-4C61-B30A-895D5F6E3893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3D14-22A0-4613-A95B-6A75A3FCC3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947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6718-6DE7-4022-A2BC-5E5E37D4FECF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3D14-22A0-4613-A95B-6A75A3FCC3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179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1D4B4-7A4B-43F9-AC8F-5A12D4B3908B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13D14-22A0-4613-A95B-6A75A3FCC3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A4EA4-558B-2BFE-2BDE-47B80FBBE386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874674" y="424304"/>
            <a:ext cx="10442650" cy="3416320"/>
          </a:xfrm>
        </p:spPr>
        <p:txBody>
          <a:bodyPr anchor="ctr" anchorCtr="1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chemeClr val="bg1"/>
                </a:solidFill>
                <a:latin typeface="Futura Book" panose="020B0500000000000000" pitchFamily="34" charset="0"/>
                <a:cs typeface="Arial" panose="020B0604020202020204" pitchFamily="34" charset="0"/>
              </a:rPr>
              <a:t>Robertson Blvd Bike and Bus Lane Project </a:t>
            </a:r>
            <a:br>
              <a:rPr lang="en-US" sz="4400" b="1" dirty="0">
                <a:solidFill>
                  <a:schemeClr val="bg1"/>
                </a:solidFill>
                <a:latin typeface="Futura Book" panose="020B0500000000000000" pitchFamily="34" charset="0"/>
                <a:cs typeface="Arial" panose="020B0604020202020204" pitchFamily="34" charset="0"/>
              </a:rPr>
            </a:br>
            <a:br>
              <a:rPr lang="en-US" sz="4400" b="1" dirty="0">
                <a:solidFill>
                  <a:schemeClr val="bg1"/>
                </a:solidFill>
                <a:latin typeface="Futura Book" panose="020B0500000000000000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Futura Book" panose="020B0500000000000000" pitchFamily="34" charset="0"/>
                <a:cs typeface="Arial" panose="020B0604020202020204" pitchFamily="34" charset="0"/>
              </a:rPr>
              <a:t>Bicycle &amp; Pedestrian Advisory Committee Meeting</a:t>
            </a:r>
            <a:br>
              <a:rPr lang="en-US" sz="2800" b="1" dirty="0">
                <a:solidFill>
                  <a:schemeClr val="bg1"/>
                </a:solidFill>
                <a:latin typeface="Futura Book" panose="020B0500000000000000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Futura Book" panose="020B0500000000000000" pitchFamily="34" charset="0"/>
                <a:cs typeface="Arial" panose="020B0604020202020204" pitchFamily="34" charset="0"/>
              </a:rPr>
              <a:t>April 18, 2024</a:t>
            </a:r>
            <a:br>
              <a:rPr lang="en-US" sz="2800" b="1" dirty="0">
                <a:solidFill>
                  <a:schemeClr val="bg1"/>
                </a:solidFill>
                <a:latin typeface="Futura Book" panose="020B0500000000000000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Futura Book" panose="020B0500000000000000" pitchFamily="34" charset="0"/>
                <a:cs typeface="Arial" panose="020B0604020202020204" pitchFamily="34" charset="0"/>
              </a:rPr>
              <a:t>Item A-3</a:t>
            </a:r>
            <a:endParaRPr lang="en-US" sz="4400" b="1" dirty="0">
              <a:solidFill>
                <a:schemeClr val="bg1"/>
              </a:solidFill>
              <a:latin typeface="Futura Book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E9987A-4D10-C401-5EFE-8511A681D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49437"/>
            <a:ext cx="9144000" cy="105931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Futura Book" panose="020B0500000000000000" pitchFamily="34" charset="0"/>
                <a:cs typeface="Arial" panose="020B0604020202020204" pitchFamily="34" charset="0"/>
              </a:rPr>
              <a:t>Public Works Department</a:t>
            </a:r>
          </a:p>
          <a:p>
            <a:r>
              <a:rPr lang="en-US" b="1" dirty="0">
                <a:solidFill>
                  <a:schemeClr val="bg1"/>
                </a:solidFill>
                <a:latin typeface="Futura Book" panose="020B0500000000000000" pitchFamily="34" charset="0"/>
                <a:cs typeface="Arial" panose="020B0604020202020204" pitchFamily="34" charset="0"/>
              </a:rPr>
              <a:t>Mobility &amp; Traffic Engineering Division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AEFBEDB-8424-2F1B-03B0-BE2D35FC5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6" y="4357320"/>
            <a:ext cx="3657607" cy="13472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781AA-19D3-B9F6-1E29-A998C1AF3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7913D14-22A0-4613-A95B-6A75A3FCC36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681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3F0F53-5C0A-6478-A165-8372F5514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26" y="489387"/>
            <a:ext cx="11197263" cy="40436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14128F-240B-3051-9DD0-9A14471F8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5132457"/>
            <a:ext cx="7675784" cy="5177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63C7FA-8A9F-6F5B-B879-1811341A3765}"/>
              </a:ext>
            </a:extLst>
          </p:cNvPr>
          <p:cNvSpPr/>
          <p:nvPr/>
        </p:nvSpPr>
        <p:spPr>
          <a:xfrm>
            <a:off x="0" y="6015104"/>
            <a:ext cx="12192000" cy="8428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utura Book" panose="020B0500000000000000" pitchFamily="34" charset="0"/>
                <a:cs typeface="Arial" panose="020B0604020202020204" pitchFamily="34" charset="0"/>
              </a:rPr>
              <a:t>        Robertson Blvd Bike and Bus Lane Project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C88B2-A4B9-67D5-1E9C-E474437F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66" y="255382"/>
            <a:ext cx="11530934" cy="71344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Futura Book" panose="020B0500000000000000" pitchFamily="34" charset="0"/>
                <a:cs typeface="Arial" panose="020B0604020202020204" pitchFamily="34" charset="0"/>
              </a:rPr>
              <a:t>Concept 3</a:t>
            </a:r>
          </a:p>
        </p:txBody>
      </p:sp>
      <p:pic>
        <p:nvPicPr>
          <p:cNvPr id="17" name="Picture 16" descr="A black background with red and grey text&#10;&#10;Description automatically generated">
            <a:extLst>
              <a:ext uri="{FF2B5EF4-FFF2-40B4-BE49-F238E27FC236}">
                <a16:creationId xmlns:a16="http://schemas.microsoft.com/office/drawing/2014/main" id="{5F8AF246-D01F-C072-830C-FA59602C7F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584" y="6000636"/>
            <a:ext cx="1751100" cy="814748"/>
          </a:xfrm>
          <a:prstGeom prst="rect">
            <a:avLst/>
          </a:prstGeom>
        </p:spPr>
      </p:pic>
      <p:pic>
        <p:nvPicPr>
          <p:cNvPr id="21" name="Picture 20" descr="A black and white sign&#10;&#10;Description automatically generated">
            <a:extLst>
              <a:ext uri="{FF2B5EF4-FFF2-40B4-BE49-F238E27FC236}">
                <a16:creationId xmlns:a16="http://schemas.microsoft.com/office/drawing/2014/main" id="{2A814333-B6D4-38CE-6CC0-9C4A8B50AA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10683" r="1657" b="-1"/>
          <a:stretch/>
        </p:blipFill>
        <p:spPr>
          <a:xfrm>
            <a:off x="222008" y="6164049"/>
            <a:ext cx="2992830" cy="540325"/>
          </a:xfrm>
          <a:prstGeom prst="rect">
            <a:avLst/>
          </a:prstGeom>
        </p:spPr>
      </p:pic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252376AE-B285-1A24-E571-D2E3727EB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78589" y="6255949"/>
            <a:ext cx="412305" cy="365125"/>
          </a:xfrm>
        </p:spPr>
        <p:txBody>
          <a:bodyPr/>
          <a:lstStyle/>
          <a:p>
            <a:fld id="{B407B34E-A87B-6240-B893-C3549A0988BB}" type="slidenum">
              <a:rPr lang="en-US" sz="1400" smtClean="0">
                <a:solidFill>
                  <a:srgbClr val="A5B3B3"/>
                </a:solidFill>
              </a:rPr>
              <a:t>10</a:t>
            </a:fld>
            <a:endParaRPr lang="en-US" sz="1400" dirty="0">
              <a:solidFill>
                <a:srgbClr val="A5B3B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997298-1B9F-6F1A-0B52-1AD8524972F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425" b="66648"/>
          <a:stretch/>
        </p:blipFill>
        <p:spPr>
          <a:xfrm>
            <a:off x="2209800" y="4686699"/>
            <a:ext cx="7740316" cy="4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68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22622D-1666-18C6-0F3D-83998433A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15" y="738174"/>
            <a:ext cx="11226875" cy="37422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63C7FA-8A9F-6F5B-B879-1811341A3765}"/>
              </a:ext>
            </a:extLst>
          </p:cNvPr>
          <p:cNvSpPr/>
          <p:nvPr/>
        </p:nvSpPr>
        <p:spPr>
          <a:xfrm>
            <a:off x="0" y="6015104"/>
            <a:ext cx="12192000" cy="8428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utura Book" panose="020B0500000000000000" pitchFamily="34" charset="0"/>
                <a:cs typeface="Arial" panose="020B0604020202020204" pitchFamily="34" charset="0"/>
              </a:rPr>
              <a:t>        Robertson Blvd Bike and Bus Lane Project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C88B2-A4B9-67D5-1E9C-E474437F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66" y="255382"/>
            <a:ext cx="11530934" cy="71344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Futura Book" panose="020B0500000000000000" pitchFamily="34" charset="0"/>
                <a:cs typeface="Arial" panose="020B0604020202020204" pitchFamily="34" charset="0"/>
              </a:rPr>
              <a:t>Concept 4</a:t>
            </a:r>
          </a:p>
        </p:txBody>
      </p:sp>
      <p:pic>
        <p:nvPicPr>
          <p:cNvPr id="17" name="Picture 16" descr="A black background with red and grey text&#10;&#10;Description automatically generated">
            <a:extLst>
              <a:ext uri="{FF2B5EF4-FFF2-40B4-BE49-F238E27FC236}">
                <a16:creationId xmlns:a16="http://schemas.microsoft.com/office/drawing/2014/main" id="{5F8AF246-D01F-C072-830C-FA59602C7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584" y="6000636"/>
            <a:ext cx="1751100" cy="814748"/>
          </a:xfrm>
          <a:prstGeom prst="rect">
            <a:avLst/>
          </a:prstGeom>
        </p:spPr>
      </p:pic>
      <p:pic>
        <p:nvPicPr>
          <p:cNvPr id="21" name="Picture 20" descr="A black and white sign&#10;&#10;Description automatically generated">
            <a:extLst>
              <a:ext uri="{FF2B5EF4-FFF2-40B4-BE49-F238E27FC236}">
                <a16:creationId xmlns:a16="http://schemas.microsoft.com/office/drawing/2014/main" id="{2A814333-B6D4-38CE-6CC0-9C4A8B50AA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10683" r="1657" b="-1"/>
          <a:stretch/>
        </p:blipFill>
        <p:spPr>
          <a:xfrm>
            <a:off x="222008" y="6164049"/>
            <a:ext cx="2992830" cy="540325"/>
          </a:xfrm>
          <a:prstGeom prst="rect">
            <a:avLst/>
          </a:prstGeom>
        </p:spPr>
      </p:pic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252376AE-B285-1A24-E571-D2E3727EB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36684" y="6255949"/>
            <a:ext cx="454210" cy="365125"/>
          </a:xfrm>
        </p:spPr>
        <p:txBody>
          <a:bodyPr/>
          <a:lstStyle/>
          <a:p>
            <a:fld id="{B407B34E-A87B-6240-B893-C3549A0988BB}" type="slidenum">
              <a:rPr lang="en-US" sz="1400" smtClean="0">
                <a:solidFill>
                  <a:srgbClr val="A5B3B3"/>
                </a:solidFill>
              </a:rPr>
              <a:t>11</a:t>
            </a:fld>
            <a:endParaRPr lang="en-US" sz="1400" dirty="0">
              <a:solidFill>
                <a:srgbClr val="A5B3B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997298-1B9F-6F1A-0B52-1AD8524972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425" b="66648"/>
          <a:stretch/>
        </p:blipFill>
        <p:spPr>
          <a:xfrm>
            <a:off x="2197768" y="4694752"/>
            <a:ext cx="7812054" cy="4521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044F85-646E-E3D1-1AD4-C64464663B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0" y="5132457"/>
            <a:ext cx="7772400" cy="60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44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E41D45-7382-81F4-6EA0-B0D46C694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47" y="849113"/>
            <a:ext cx="11624788" cy="38030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63C7FA-8A9F-6F5B-B879-1811341A3765}"/>
              </a:ext>
            </a:extLst>
          </p:cNvPr>
          <p:cNvSpPr/>
          <p:nvPr/>
        </p:nvSpPr>
        <p:spPr>
          <a:xfrm>
            <a:off x="0" y="6015104"/>
            <a:ext cx="12192000" cy="8428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utura Book" panose="020B0500000000000000" pitchFamily="34" charset="0"/>
                <a:cs typeface="Arial" panose="020B0604020202020204" pitchFamily="34" charset="0"/>
              </a:rPr>
              <a:t>        Robertson Blvd Bike and Bus Lane Project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C88B2-A4B9-67D5-1E9C-E474437F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66" y="255382"/>
            <a:ext cx="11530934" cy="71344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Futura Book" panose="020B0500000000000000" pitchFamily="34" charset="0"/>
                <a:cs typeface="Arial" panose="020B0604020202020204" pitchFamily="34" charset="0"/>
              </a:rPr>
              <a:t>Concept 5</a:t>
            </a:r>
          </a:p>
        </p:txBody>
      </p:sp>
      <p:pic>
        <p:nvPicPr>
          <p:cNvPr id="17" name="Picture 16" descr="A black background with red and grey text&#10;&#10;Description automatically generated">
            <a:extLst>
              <a:ext uri="{FF2B5EF4-FFF2-40B4-BE49-F238E27FC236}">
                <a16:creationId xmlns:a16="http://schemas.microsoft.com/office/drawing/2014/main" id="{5F8AF246-D01F-C072-830C-FA59602C7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584" y="6000636"/>
            <a:ext cx="1751100" cy="814748"/>
          </a:xfrm>
          <a:prstGeom prst="rect">
            <a:avLst/>
          </a:prstGeom>
        </p:spPr>
      </p:pic>
      <p:pic>
        <p:nvPicPr>
          <p:cNvPr id="21" name="Picture 20" descr="A black and white sign&#10;&#10;Description automatically generated">
            <a:extLst>
              <a:ext uri="{FF2B5EF4-FFF2-40B4-BE49-F238E27FC236}">
                <a16:creationId xmlns:a16="http://schemas.microsoft.com/office/drawing/2014/main" id="{2A814333-B6D4-38CE-6CC0-9C4A8B50AA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10683" r="1657" b="-1"/>
          <a:stretch/>
        </p:blipFill>
        <p:spPr>
          <a:xfrm>
            <a:off x="222008" y="6164049"/>
            <a:ext cx="2992830" cy="540325"/>
          </a:xfrm>
          <a:prstGeom prst="rect">
            <a:avLst/>
          </a:prstGeom>
        </p:spPr>
      </p:pic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252376AE-B285-1A24-E571-D2E3727EB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36684" y="6255949"/>
            <a:ext cx="454210" cy="365125"/>
          </a:xfrm>
        </p:spPr>
        <p:txBody>
          <a:bodyPr/>
          <a:lstStyle/>
          <a:p>
            <a:fld id="{B407B34E-A87B-6240-B893-C3549A0988BB}" type="slidenum">
              <a:rPr lang="en-US" sz="1400" smtClean="0">
                <a:solidFill>
                  <a:srgbClr val="A5B3B3"/>
                </a:solidFill>
              </a:rPr>
              <a:t>12</a:t>
            </a:fld>
            <a:endParaRPr lang="en-US" sz="1400" dirty="0">
              <a:solidFill>
                <a:srgbClr val="A5B3B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997298-1B9F-6F1A-0B52-1AD8524972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425" b="66648"/>
          <a:stretch/>
        </p:blipFill>
        <p:spPr>
          <a:xfrm>
            <a:off x="2197768" y="4694752"/>
            <a:ext cx="7812054" cy="4521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68A0F4-71CF-1D1E-5D26-7F7B76370C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1832" y="5146926"/>
            <a:ext cx="7740315" cy="63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24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963C7FA-8A9F-6F5B-B879-1811341A3765}"/>
              </a:ext>
            </a:extLst>
          </p:cNvPr>
          <p:cNvSpPr/>
          <p:nvPr/>
        </p:nvSpPr>
        <p:spPr>
          <a:xfrm>
            <a:off x="0" y="6015104"/>
            <a:ext cx="12192000" cy="8428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A black background with red and grey text&#10;&#10;Description automatically generated">
            <a:extLst>
              <a:ext uri="{FF2B5EF4-FFF2-40B4-BE49-F238E27FC236}">
                <a16:creationId xmlns:a16="http://schemas.microsoft.com/office/drawing/2014/main" id="{5F8AF246-D01F-C072-830C-FA59602C7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584" y="6000636"/>
            <a:ext cx="1751100" cy="814748"/>
          </a:xfrm>
          <a:prstGeom prst="rect">
            <a:avLst/>
          </a:prstGeom>
        </p:spPr>
      </p:pic>
      <p:pic>
        <p:nvPicPr>
          <p:cNvPr id="21" name="Picture 20" descr="A black and white sign&#10;&#10;Description automatically generated">
            <a:extLst>
              <a:ext uri="{FF2B5EF4-FFF2-40B4-BE49-F238E27FC236}">
                <a16:creationId xmlns:a16="http://schemas.microsoft.com/office/drawing/2014/main" id="{2A814333-B6D4-38CE-6CC0-9C4A8B50AA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10683" r="1657" b="-1"/>
          <a:stretch/>
        </p:blipFill>
        <p:spPr>
          <a:xfrm>
            <a:off x="222008" y="6164049"/>
            <a:ext cx="2992830" cy="540325"/>
          </a:xfrm>
          <a:prstGeom prst="rect">
            <a:avLst/>
          </a:prstGeom>
        </p:spPr>
      </p:pic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46813C18-6E20-1ADE-EB8F-585FDDBC2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9549" y="6311900"/>
            <a:ext cx="390525" cy="365125"/>
          </a:xfrm>
        </p:spPr>
        <p:txBody>
          <a:bodyPr/>
          <a:lstStyle/>
          <a:p>
            <a:fld id="{D7913D14-22A0-4613-A95B-6A75A3FCC364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40102E-91F8-54B8-83F9-9C3911ED9535}"/>
              </a:ext>
            </a:extLst>
          </p:cNvPr>
          <p:cNvSpPr txBox="1">
            <a:spLocks/>
          </p:cNvSpPr>
          <p:nvPr/>
        </p:nvSpPr>
        <p:spPr>
          <a:xfrm>
            <a:off x="3694356" y="1795235"/>
            <a:ext cx="5246444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63023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963C7FA-8A9F-6F5B-B879-1811341A3765}"/>
              </a:ext>
            </a:extLst>
          </p:cNvPr>
          <p:cNvSpPr/>
          <p:nvPr/>
        </p:nvSpPr>
        <p:spPr>
          <a:xfrm>
            <a:off x="0" y="6015104"/>
            <a:ext cx="12192000" cy="8428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utura Book" panose="020B0500000000000000" pitchFamily="34" charset="0"/>
                <a:cs typeface="Arial" panose="020B0604020202020204" pitchFamily="34" charset="0"/>
              </a:rPr>
              <a:t>        Robertson Blvd Bike and Bus Lane Project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C88B2-A4B9-67D5-1E9C-E474437F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66" y="255382"/>
            <a:ext cx="11530934" cy="71344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Futura Book" panose="020B0500000000000000" pitchFamily="34" charset="0"/>
                <a:cs typeface="Arial" panose="020B0604020202020204" pitchFamily="34" charset="0"/>
              </a:rPr>
              <a:t>Metro Active Transportation (MAT) Grant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A3C96CA-9668-2533-0ECE-C7FEB2A40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04" y="983894"/>
            <a:ext cx="11715992" cy="501674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latin typeface="Futura Book" panose="020B0500000000000000" pitchFamily="34" charset="0"/>
                <a:cs typeface="Arial" panose="020B0604020202020204" pitchFamily="34" charset="0"/>
              </a:rPr>
              <a:t>Grant received Jan 2021 – FA executed Aug 2022 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Futura Book" panose="020B0500000000000000" pitchFamily="34" charset="0"/>
                <a:cs typeface="Arial" panose="020B0604020202020204" pitchFamily="34" charset="0"/>
              </a:rPr>
              <a:t>Scope of work</a:t>
            </a:r>
          </a:p>
          <a:p>
            <a:pPr lvl="1">
              <a:lnSpc>
                <a:spcPct val="120000"/>
              </a:lnSpc>
            </a:pPr>
            <a:r>
              <a:rPr lang="en-US" sz="2700" dirty="0">
                <a:latin typeface="Futura Book" panose="020B0500000000000000" pitchFamily="34" charset="0"/>
                <a:cs typeface="Arial" panose="020B0604020202020204" pitchFamily="34" charset="0"/>
              </a:rPr>
              <a:t>Class IV separated bikeway along Robertson Boulevard between Venice Boulevard and Washington Boulevard</a:t>
            </a:r>
          </a:p>
          <a:p>
            <a:pPr lvl="1">
              <a:lnSpc>
                <a:spcPct val="120000"/>
              </a:lnSpc>
            </a:pPr>
            <a:r>
              <a:rPr lang="en-US" sz="2700" dirty="0">
                <a:latin typeface="Futura Book" panose="020B0500000000000000" pitchFamily="34" charset="0"/>
                <a:cs typeface="Arial" panose="020B0604020202020204" pitchFamily="34" charset="0"/>
              </a:rPr>
              <a:t>Bus only lanes along Robertson Boulevard</a:t>
            </a:r>
          </a:p>
          <a:p>
            <a:pPr lvl="1">
              <a:lnSpc>
                <a:spcPct val="120000"/>
              </a:lnSpc>
            </a:pPr>
            <a:r>
              <a:rPr lang="en-US" sz="2700" dirty="0">
                <a:latin typeface="Futura Book" panose="020B0500000000000000" pitchFamily="34" charset="0"/>
                <a:cs typeface="Arial" panose="020B0604020202020204" pitchFamily="34" charset="0"/>
              </a:rPr>
              <a:t>Establishment of bus boarding islands</a:t>
            </a:r>
          </a:p>
          <a:p>
            <a:pPr lvl="1">
              <a:lnSpc>
                <a:spcPct val="120000"/>
              </a:lnSpc>
            </a:pPr>
            <a:r>
              <a:rPr lang="en-US" sz="2700" dirty="0">
                <a:latin typeface="Futura Book" panose="020B0500000000000000" pitchFamily="34" charset="0"/>
                <a:cs typeface="Arial" panose="020B0604020202020204" pitchFamily="34" charset="0"/>
              </a:rPr>
              <a:t>Pedestrian improvements including lighting, sidewalks, crosswalks, ADA compliant curb ramps, canopy trees, and street furniture</a:t>
            </a:r>
          </a:p>
          <a:p>
            <a:pPr lvl="1">
              <a:lnSpc>
                <a:spcPct val="100000"/>
              </a:lnSpc>
            </a:pPr>
            <a:endParaRPr lang="en-US" sz="2800" dirty="0">
              <a:latin typeface="Futura Book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A black background with red and grey text&#10;&#10;Description automatically generated">
            <a:extLst>
              <a:ext uri="{FF2B5EF4-FFF2-40B4-BE49-F238E27FC236}">
                <a16:creationId xmlns:a16="http://schemas.microsoft.com/office/drawing/2014/main" id="{5F8AF246-D01F-C072-830C-FA59602C7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584" y="6000636"/>
            <a:ext cx="1751100" cy="814748"/>
          </a:xfrm>
          <a:prstGeom prst="rect">
            <a:avLst/>
          </a:prstGeom>
        </p:spPr>
      </p:pic>
      <p:pic>
        <p:nvPicPr>
          <p:cNvPr id="21" name="Picture 20" descr="A black and white sign&#10;&#10;Description automatically generated">
            <a:extLst>
              <a:ext uri="{FF2B5EF4-FFF2-40B4-BE49-F238E27FC236}">
                <a16:creationId xmlns:a16="http://schemas.microsoft.com/office/drawing/2014/main" id="{2A814333-B6D4-38CE-6CC0-9C4A8B50AA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10683" r="1657" b="-1"/>
          <a:stretch/>
        </p:blipFill>
        <p:spPr>
          <a:xfrm>
            <a:off x="222008" y="6164049"/>
            <a:ext cx="2992830" cy="540325"/>
          </a:xfrm>
          <a:prstGeom prst="rect">
            <a:avLst/>
          </a:prstGeom>
        </p:spPr>
      </p:pic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252376AE-B285-1A24-E571-D2E3727EB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37790" y="6255949"/>
            <a:ext cx="353104" cy="365125"/>
          </a:xfrm>
        </p:spPr>
        <p:txBody>
          <a:bodyPr/>
          <a:lstStyle/>
          <a:p>
            <a:fld id="{B407B34E-A87B-6240-B893-C3549A0988BB}" type="slidenum">
              <a:rPr lang="en-US" sz="1400" smtClean="0">
                <a:solidFill>
                  <a:srgbClr val="A5B3B3"/>
                </a:solidFill>
              </a:rPr>
              <a:t>2</a:t>
            </a:fld>
            <a:endParaRPr lang="en-US" sz="1400" dirty="0">
              <a:solidFill>
                <a:srgbClr val="A5B3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9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963C7FA-8A9F-6F5B-B879-1811341A3765}"/>
              </a:ext>
            </a:extLst>
          </p:cNvPr>
          <p:cNvSpPr/>
          <p:nvPr/>
        </p:nvSpPr>
        <p:spPr>
          <a:xfrm>
            <a:off x="0" y="6015104"/>
            <a:ext cx="12192000" cy="8428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utura Book" panose="020B0500000000000000" pitchFamily="34" charset="0"/>
                <a:cs typeface="Arial" panose="020B0604020202020204" pitchFamily="34" charset="0"/>
              </a:rPr>
              <a:t>        Robertson Blvd Bike and Bus Lane Project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C88B2-A4B9-67D5-1E9C-E474437F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66" y="255382"/>
            <a:ext cx="11530934" cy="71344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Futura Book" panose="020B0500000000000000" pitchFamily="34" charset="0"/>
                <a:cs typeface="Arial" panose="020B0604020202020204" pitchFamily="34" charset="0"/>
              </a:rPr>
              <a:t>Existing Parking</a:t>
            </a:r>
          </a:p>
        </p:txBody>
      </p:sp>
      <p:pic>
        <p:nvPicPr>
          <p:cNvPr id="17" name="Picture 16" descr="A black background with red and grey text&#10;&#10;Description automatically generated">
            <a:extLst>
              <a:ext uri="{FF2B5EF4-FFF2-40B4-BE49-F238E27FC236}">
                <a16:creationId xmlns:a16="http://schemas.microsoft.com/office/drawing/2014/main" id="{5F8AF246-D01F-C072-830C-FA59602C7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584" y="6000636"/>
            <a:ext cx="1751100" cy="814748"/>
          </a:xfrm>
          <a:prstGeom prst="rect">
            <a:avLst/>
          </a:prstGeom>
        </p:spPr>
      </p:pic>
      <p:pic>
        <p:nvPicPr>
          <p:cNvPr id="21" name="Picture 20" descr="A black and white sign&#10;&#10;Description automatically generated">
            <a:extLst>
              <a:ext uri="{FF2B5EF4-FFF2-40B4-BE49-F238E27FC236}">
                <a16:creationId xmlns:a16="http://schemas.microsoft.com/office/drawing/2014/main" id="{2A814333-B6D4-38CE-6CC0-9C4A8B50AA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10683" r="1657" b="-1"/>
          <a:stretch/>
        </p:blipFill>
        <p:spPr>
          <a:xfrm>
            <a:off x="222008" y="6164049"/>
            <a:ext cx="2992830" cy="540325"/>
          </a:xfrm>
          <a:prstGeom prst="rect">
            <a:avLst/>
          </a:prstGeom>
        </p:spPr>
      </p:pic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252376AE-B285-1A24-E571-D2E3727EB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37790" y="6255949"/>
            <a:ext cx="353104" cy="365125"/>
          </a:xfrm>
        </p:spPr>
        <p:txBody>
          <a:bodyPr/>
          <a:lstStyle/>
          <a:p>
            <a:fld id="{B407B34E-A87B-6240-B893-C3549A0988BB}" type="slidenum">
              <a:rPr lang="en-US" sz="1400" smtClean="0">
                <a:solidFill>
                  <a:srgbClr val="A5B3B3"/>
                </a:solidFill>
              </a:rPr>
              <a:t>3</a:t>
            </a:fld>
            <a:endParaRPr lang="en-US" sz="1400" dirty="0">
              <a:solidFill>
                <a:srgbClr val="A5B3B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9DBD19-71A7-392E-7CFD-41094F637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008" y="1072912"/>
            <a:ext cx="9338116" cy="45972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8CC6C6-F8B7-F2BC-BDDF-49D5C59A46CE}"/>
              </a:ext>
            </a:extLst>
          </p:cNvPr>
          <p:cNvSpPr txBox="1"/>
          <p:nvPr/>
        </p:nvSpPr>
        <p:spPr>
          <a:xfrm>
            <a:off x="9625294" y="1268933"/>
            <a:ext cx="25307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1" i="0" u="none" strike="noStrike" baseline="0" dirty="0">
                <a:latin typeface="Arial" panose="020B0604020202020204" pitchFamily="34" charset="0"/>
              </a:rPr>
              <a:t>Robertson Blvd</a:t>
            </a:r>
          </a:p>
          <a:p>
            <a:pPr algn="l"/>
            <a:r>
              <a:rPr lang="en-US" sz="2200" b="1" i="0" u="none" strike="noStrike" baseline="0" dirty="0">
                <a:latin typeface="Arial" panose="020B0604020202020204" pitchFamily="34" charset="0"/>
              </a:rPr>
              <a:t>West Side</a:t>
            </a:r>
          </a:p>
          <a:p>
            <a:pPr algn="l"/>
            <a:r>
              <a:rPr lang="en-US" sz="2200" b="1" i="0" u="none" strike="noStrike" baseline="0" dirty="0">
                <a:latin typeface="Arial" panose="020B0604020202020204" pitchFamily="34" charset="0"/>
              </a:rPr>
              <a:t>On-Street Meters</a:t>
            </a:r>
          </a:p>
          <a:p>
            <a:pPr algn="l"/>
            <a:endParaRPr lang="en-US" sz="2200" b="1" i="0" u="none" strike="noStrike" baseline="0" dirty="0"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7 - 10-Hour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2 - 30-Min</a:t>
            </a:r>
            <a:endParaRPr lang="en-US" sz="28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924999-6EB8-5057-BC1B-11814ACBF0CF}"/>
              </a:ext>
            </a:extLst>
          </p:cNvPr>
          <p:cNvCxnSpPr>
            <a:cxnSpLocks/>
          </p:cNvCxnSpPr>
          <p:nvPr/>
        </p:nvCxnSpPr>
        <p:spPr>
          <a:xfrm>
            <a:off x="2917371" y="4573054"/>
            <a:ext cx="2831422" cy="0"/>
          </a:xfrm>
          <a:prstGeom prst="line">
            <a:avLst/>
          </a:prstGeom>
          <a:ln w="889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462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963C7FA-8A9F-6F5B-B879-1811341A3765}"/>
              </a:ext>
            </a:extLst>
          </p:cNvPr>
          <p:cNvSpPr/>
          <p:nvPr/>
        </p:nvSpPr>
        <p:spPr>
          <a:xfrm>
            <a:off x="0" y="6015104"/>
            <a:ext cx="12192000" cy="8428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utura Book" panose="020B0500000000000000" pitchFamily="34" charset="0"/>
                <a:cs typeface="Arial" panose="020B0604020202020204" pitchFamily="34" charset="0"/>
              </a:rPr>
              <a:t>        Robertson Blvd Bike and Bus Lane Project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C88B2-A4B9-67D5-1E9C-E474437F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66" y="255382"/>
            <a:ext cx="11530934" cy="71344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Futura Book" panose="020B0500000000000000" pitchFamily="34" charset="0"/>
                <a:cs typeface="Arial" panose="020B0604020202020204" pitchFamily="34" charset="0"/>
              </a:rPr>
              <a:t>Existing Parking</a:t>
            </a:r>
          </a:p>
        </p:txBody>
      </p:sp>
      <p:pic>
        <p:nvPicPr>
          <p:cNvPr id="17" name="Picture 16" descr="A black background with red and grey text&#10;&#10;Description automatically generated">
            <a:extLst>
              <a:ext uri="{FF2B5EF4-FFF2-40B4-BE49-F238E27FC236}">
                <a16:creationId xmlns:a16="http://schemas.microsoft.com/office/drawing/2014/main" id="{5F8AF246-D01F-C072-830C-FA59602C7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584" y="6000636"/>
            <a:ext cx="1751100" cy="814748"/>
          </a:xfrm>
          <a:prstGeom prst="rect">
            <a:avLst/>
          </a:prstGeom>
        </p:spPr>
      </p:pic>
      <p:pic>
        <p:nvPicPr>
          <p:cNvPr id="21" name="Picture 20" descr="A black and white sign&#10;&#10;Description automatically generated">
            <a:extLst>
              <a:ext uri="{FF2B5EF4-FFF2-40B4-BE49-F238E27FC236}">
                <a16:creationId xmlns:a16="http://schemas.microsoft.com/office/drawing/2014/main" id="{2A814333-B6D4-38CE-6CC0-9C4A8B50AA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10683" r="1657" b="-1"/>
          <a:stretch/>
        </p:blipFill>
        <p:spPr>
          <a:xfrm>
            <a:off x="222008" y="6164049"/>
            <a:ext cx="2992830" cy="540325"/>
          </a:xfrm>
          <a:prstGeom prst="rect">
            <a:avLst/>
          </a:prstGeom>
        </p:spPr>
      </p:pic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252376AE-B285-1A24-E571-D2E3727EB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37790" y="6255949"/>
            <a:ext cx="353104" cy="365125"/>
          </a:xfrm>
        </p:spPr>
        <p:txBody>
          <a:bodyPr/>
          <a:lstStyle/>
          <a:p>
            <a:fld id="{B407B34E-A87B-6240-B893-C3549A0988BB}" type="slidenum">
              <a:rPr lang="en-US" sz="1400" smtClean="0">
                <a:solidFill>
                  <a:srgbClr val="A5B3B3"/>
                </a:solidFill>
              </a:rPr>
              <a:t>4</a:t>
            </a:fld>
            <a:endParaRPr lang="en-US" sz="1400" dirty="0">
              <a:solidFill>
                <a:srgbClr val="A5B3B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9DBD19-71A7-392E-7CFD-41094F637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008" y="1072912"/>
            <a:ext cx="9338116" cy="45972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8CC6C6-F8B7-F2BC-BDDF-49D5C59A46CE}"/>
              </a:ext>
            </a:extLst>
          </p:cNvPr>
          <p:cNvSpPr txBox="1"/>
          <p:nvPr/>
        </p:nvSpPr>
        <p:spPr>
          <a:xfrm>
            <a:off x="9625294" y="1268933"/>
            <a:ext cx="253077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1" dirty="0">
                <a:latin typeface="Arial" panose="020B0604020202020204" pitchFamily="34" charset="0"/>
              </a:rPr>
              <a:t>North</a:t>
            </a:r>
            <a:r>
              <a:rPr lang="en-US" sz="2200" b="1" i="0" u="none" strike="noStrike" baseline="0" dirty="0">
                <a:latin typeface="Arial" panose="020B0604020202020204" pitchFamily="34" charset="0"/>
              </a:rPr>
              <a:t> </a:t>
            </a:r>
            <a:r>
              <a:rPr lang="en-US" sz="2200" b="1" i="0" u="none" strike="noStrike" baseline="0" dirty="0" err="1">
                <a:latin typeface="Arial" panose="020B0604020202020204" pitchFamily="34" charset="0"/>
              </a:rPr>
              <a:t>Willat</a:t>
            </a:r>
            <a:r>
              <a:rPr lang="en-US" sz="2200" b="1" i="0" u="none" strike="noStrike" baseline="0" dirty="0">
                <a:latin typeface="Arial" panose="020B0604020202020204" pitchFamily="34" charset="0"/>
              </a:rPr>
              <a:t>/Hoke Lot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7 - 10-Hour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1 - Blue</a:t>
            </a:r>
            <a:endParaRPr lang="en-US" sz="2800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CF9F0D6-1FD7-2F04-3A7E-C5F8EBB3C5EC}"/>
              </a:ext>
            </a:extLst>
          </p:cNvPr>
          <p:cNvSpPr/>
          <p:nvPr/>
        </p:nvSpPr>
        <p:spPr>
          <a:xfrm>
            <a:off x="7039898" y="3429000"/>
            <a:ext cx="757084" cy="966019"/>
          </a:xfrm>
          <a:custGeom>
            <a:avLst/>
            <a:gdLst>
              <a:gd name="connsiteX0" fmla="*/ 108154 w 727587"/>
              <a:gd name="connsiteY0" fmla="*/ 98323 h 953729"/>
              <a:gd name="connsiteX1" fmla="*/ 727587 w 727587"/>
              <a:gd name="connsiteY1" fmla="*/ 737420 h 953729"/>
              <a:gd name="connsiteX2" fmla="*/ 707922 w 727587"/>
              <a:gd name="connsiteY2" fmla="*/ 953729 h 953729"/>
              <a:gd name="connsiteX3" fmla="*/ 0 w 727587"/>
              <a:gd name="connsiteY3" fmla="*/ 953729 h 953729"/>
              <a:gd name="connsiteX4" fmla="*/ 9832 w 727587"/>
              <a:gd name="connsiteY4" fmla="*/ 0 h 953729"/>
              <a:gd name="connsiteX5" fmla="*/ 108154 w 727587"/>
              <a:gd name="connsiteY5" fmla="*/ 98323 h 95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587" h="953729">
                <a:moveTo>
                  <a:pt x="108154" y="98323"/>
                </a:moveTo>
                <a:lnTo>
                  <a:pt x="727587" y="737420"/>
                </a:lnTo>
                <a:lnTo>
                  <a:pt x="707922" y="953729"/>
                </a:lnTo>
                <a:lnTo>
                  <a:pt x="0" y="953729"/>
                </a:lnTo>
                <a:lnTo>
                  <a:pt x="9832" y="0"/>
                </a:lnTo>
                <a:lnTo>
                  <a:pt x="108154" y="98323"/>
                </a:lnTo>
                <a:close/>
              </a:path>
            </a:pathLst>
          </a:custGeom>
          <a:solidFill>
            <a:schemeClr val="accent6">
              <a:alpha val="75000"/>
            </a:schemeClr>
          </a:solidFill>
          <a:ln w="3492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74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963C7FA-8A9F-6F5B-B879-1811341A3765}"/>
              </a:ext>
            </a:extLst>
          </p:cNvPr>
          <p:cNvSpPr/>
          <p:nvPr/>
        </p:nvSpPr>
        <p:spPr>
          <a:xfrm>
            <a:off x="0" y="6015104"/>
            <a:ext cx="12192000" cy="8428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utura Book" panose="020B0500000000000000" pitchFamily="34" charset="0"/>
                <a:cs typeface="Arial" panose="020B0604020202020204" pitchFamily="34" charset="0"/>
              </a:rPr>
              <a:t>        Robertson Blvd Bike and Bus Lane Project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C88B2-A4B9-67D5-1E9C-E474437F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66" y="255382"/>
            <a:ext cx="11530934" cy="71344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Futura Book" panose="020B0500000000000000" pitchFamily="34" charset="0"/>
                <a:cs typeface="Arial" panose="020B0604020202020204" pitchFamily="34" charset="0"/>
              </a:rPr>
              <a:t>Existing Parking</a:t>
            </a:r>
          </a:p>
        </p:txBody>
      </p:sp>
      <p:pic>
        <p:nvPicPr>
          <p:cNvPr id="17" name="Picture 16" descr="A black background with red and grey text&#10;&#10;Description automatically generated">
            <a:extLst>
              <a:ext uri="{FF2B5EF4-FFF2-40B4-BE49-F238E27FC236}">
                <a16:creationId xmlns:a16="http://schemas.microsoft.com/office/drawing/2014/main" id="{5F8AF246-D01F-C072-830C-FA59602C7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584" y="6000636"/>
            <a:ext cx="1751100" cy="814748"/>
          </a:xfrm>
          <a:prstGeom prst="rect">
            <a:avLst/>
          </a:prstGeom>
        </p:spPr>
      </p:pic>
      <p:pic>
        <p:nvPicPr>
          <p:cNvPr id="21" name="Picture 20" descr="A black and white sign&#10;&#10;Description automatically generated">
            <a:extLst>
              <a:ext uri="{FF2B5EF4-FFF2-40B4-BE49-F238E27FC236}">
                <a16:creationId xmlns:a16="http://schemas.microsoft.com/office/drawing/2014/main" id="{2A814333-B6D4-38CE-6CC0-9C4A8B50AA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10683" r="1657" b="-1"/>
          <a:stretch/>
        </p:blipFill>
        <p:spPr>
          <a:xfrm>
            <a:off x="222008" y="6164049"/>
            <a:ext cx="2992830" cy="540325"/>
          </a:xfrm>
          <a:prstGeom prst="rect">
            <a:avLst/>
          </a:prstGeom>
        </p:spPr>
      </p:pic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252376AE-B285-1A24-E571-D2E3727EB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37790" y="6255949"/>
            <a:ext cx="353104" cy="365125"/>
          </a:xfrm>
        </p:spPr>
        <p:txBody>
          <a:bodyPr/>
          <a:lstStyle/>
          <a:p>
            <a:fld id="{B407B34E-A87B-6240-B893-C3549A0988BB}" type="slidenum">
              <a:rPr lang="en-US" sz="1400" smtClean="0">
                <a:solidFill>
                  <a:srgbClr val="A5B3B3"/>
                </a:solidFill>
              </a:rPr>
              <a:t>5</a:t>
            </a:fld>
            <a:endParaRPr lang="en-US" sz="1400" dirty="0">
              <a:solidFill>
                <a:srgbClr val="A5B3B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9DBD19-71A7-392E-7CFD-41094F637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008" y="1072912"/>
            <a:ext cx="9338116" cy="45972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8CC6C6-F8B7-F2BC-BDDF-49D5C59A46CE}"/>
              </a:ext>
            </a:extLst>
          </p:cNvPr>
          <p:cNvSpPr txBox="1"/>
          <p:nvPr/>
        </p:nvSpPr>
        <p:spPr>
          <a:xfrm>
            <a:off x="9625294" y="1268933"/>
            <a:ext cx="253077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1" dirty="0">
                <a:latin typeface="Arial" panose="020B0604020202020204" pitchFamily="34" charset="0"/>
              </a:rPr>
              <a:t>South</a:t>
            </a:r>
            <a:r>
              <a:rPr lang="en-US" sz="2200" b="1" i="0" u="none" strike="noStrike" baseline="0" dirty="0">
                <a:latin typeface="Arial" panose="020B0604020202020204" pitchFamily="34" charset="0"/>
              </a:rPr>
              <a:t> </a:t>
            </a:r>
            <a:r>
              <a:rPr lang="en-US" sz="2200" b="1" i="0" u="none" strike="noStrike" baseline="0" dirty="0" err="1">
                <a:latin typeface="Arial" panose="020B0604020202020204" pitchFamily="34" charset="0"/>
              </a:rPr>
              <a:t>Willat</a:t>
            </a:r>
            <a:r>
              <a:rPr lang="en-US" sz="2200" b="1" i="0" u="none" strike="noStrike" baseline="0" dirty="0">
                <a:latin typeface="Arial" panose="020B0604020202020204" pitchFamily="34" charset="0"/>
              </a:rPr>
              <a:t>/Hoke Lot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19 spaces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Permit only</a:t>
            </a:r>
            <a:endParaRPr lang="en-US" sz="2800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96DB27D-58F1-75C1-7EE3-0F2397176665}"/>
              </a:ext>
            </a:extLst>
          </p:cNvPr>
          <p:cNvSpPr/>
          <p:nvPr/>
        </p:nvSpPr>
        <p:spPr>
          <a:xfrm>
            <a:off x="1740311" y="3342968"/>
            <a:ext cx="934064" cy="1160206"/>
          </a:xfrm>
          <a:custGeom>
            <a:avLst/>
            <a:gdLst>
              <a:gd name="connsiteX0" fmla="*/ 49161 w 894735"/>
              <a:gd name="connsiteY0" fmla="*/ 1 h 1189704"/>
              <a:gd name="connsiteX1" fmla="*/ 49161 w 894735"/>
              <a:gd name="connsiteY1" fmla="*/ 1 h 1189704"/>
              <a:gd name="connsiteX2" fmla="*/ 176980 w 894735"/>
              <a:gd name="connsiteY2" fmla="*/ 9833 h 1189704"/>
              <a:gd name="connsiteX3" fmla="*/ 275303 w 894735"/>
              <a:gd name="connsiteY3" fmla="*/ 19665 h 1189704"/>
              <a:gd name="connsiteX4" fmla="*/ 668593 w 894735"/>
              <a:gd name="connsiteY4" fmla="*/ 9833 h 1189704"/>
              <a:gd name="connsiteX5" fmla="*/ 865238 w 894735"/>
              <a:gd name="connsiteY5" fmla="*/ 1 h 1189704"/>
              <a:gd name="connsiteX6" fmla="*/ 894735 w 894735"/>
              <a:gd name="connsiteY6" fmla="*/ 1189704 h 1189704"/>
              <a:gd name="connsiteX7" fmla="*/ 0 w 894735"/>
              <a:gd name="connsiteY7" fmla="*/ 1160207 h 1189704"/>
              <a:gd name="connsiteX8" fmla="*/ 49161 w 894735"/>
              <a:gd name="connsiteY8" fmla="*/ 1 h 118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4735" h="1189704">
                <a:moveTo>
                  <a:pt x="49161" y="1"/>
                </a:moveTo>
                <a:lnTo>
                  <a:pt x="49161" y="1"/>
                </a:lnTo>
                <a:lnTo>
                  <a:pt x="176980" y="9833"/>
                </a:lnTo>
                <a:cubicBezTo>
                  <a:pt x="209794" y="12686"/>
                  <a:pt x="242365" y="19665"/>
                  <a:pt x="275303" y="19665"/>
                </a:cubicBezTo>
                <a:cubicBezTo>
                  <a:pt x="406441" y="19665"/>
                  <a:pt x="537496" y="13110"/>
                  <a:pt x="668593" y="9833"/>
                </a:cubicBezTo>
                <a:cubicBezTo>
                  <a:pt x="852119" y="-363"/>
                  <a:pt x="786489" y="1"/>
                  <a:pt x="865238" y="1"/>
                </a:cubicBezTo>
                <a:lnTo>
                  <a:pt x="894735" y="1189704"/>
                </a:lnTo>
                <a:lnTo>
                  <a:pt x="0" y="1160207"/>
                </a:lnTo>
                <a:lnTo>
                  <a:pt x="49161" y="1"/>
                </a:lnTo>
                <a:close/>
              </a:path>
            </a:pathLst>
          </a:custGeom>
          <a:solidFill>
            <a:schemeClr val="accent6">
              <a:alpha val="75000"/>
            </a:schemeClr>
          </a:solidFill>
          <a:ln w="3492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5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963C7FA-8A9F-6F5B-B879-1811341A3765}"/>
              </a:ext>
            </a:extLst>
          </p:cNvPr>
          <p:cNvSpPr/>
          <p:nvPr/>
        </p:nvSpPr>
        <p:spPr>
          <a:xfrm>
            <a:off x="0" y="6015104"/>
            <a:ext cx="12192000" cy="8428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utura Book" panose="020B0500000000000000" pitchFamily="34" charset="0"/>
                <a:cs typeface="Arial" panose="020B0604020202020204" pitchFamily="34" charset="0"/>
              </a:rPr>
              <a:t>        Robertson Blvd Bike and Bus Lane Project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C88B2-A4B9-67D5-1E9C-E474437F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66" y="255382"/>
            <a:ext cx="11530934" cy="71344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Futura Book" panose="020B0500000000000000" pitchFamily="34" charset="0"/>
                <a:cs typeface="Arial" panose="020B0604020202020204" pitchFamily="34" charset="0"/>
              </a:rPr>
              <a:t>Existing Parking</a:t>
            </a:r>
          </a:p>
        </p:txBody>
      </p:sp>
      <p:pic>
        <p:nvPicPr>
          <p:cNvPr id="17" name="Picture 16" descr="A black background with red and grey text&#10;&#10;Description automatically generated">
            <a:extLst>
              <a:ext uri="{FF2B5EF4-FFF2-40B4-BE49-F238E27FC236}">
                <a16:creationId xmlns:a16="http://schemas.microsoft.com/office/drawing/2014/main" id="{5F8AF246-D01F-C072-830C-FA59602C7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584" y="6000636"/>
            <a:ext cx="1751100" cy="814748"/>
          </a:xfrm>
          <a:prstGeom prst="rect">
            <a:avLst/>
          </a:prstGeom>
        </p:spPr>
      </p:pic>
      <p:pic>
        <p:nvPicPr>
          <p:cNvPr id="21" name="Picture 20" descr="A black and white sign&#10;&#10;Description automatically generated">
            <a:extLst>
              <a:ext uri="{FF2B5EF4-FFF2-40B4-BE49-F238E27FC236}">
                <a16:creationId xmlns:a16="http://schemas.microsoft.com/office/drawing/2014/main" id="{2A814333-B6D4-38CE-6CC0-9C4A8B50AA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10683" r="1657" b="-1"/>
          <a:stretch/>
        </p:blipFill>
        <p:spPr>
          <a:xfrm>
            <a:off x="222008" y="6164049"/>
            <a:ext cx="2992830" cy="540325"/>
          </a:xfrm>
          <a:prstGeom prst="rect">
            <a:avLst/>
          </a:prstGeom>
        </p:spPr>
      </p:pic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252376AE-B285-1A24-E571-D2E3727EB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37790" y="6255949"/>
            <a:ext cx="353104" cy="365125"/>
          </a:xfrm>
        </p:spPr>
        <p:txBody>
          <a:bodyPr/>
          <a:lstStyle/>
          <a:p>
            <a:fld id="{B407B34E-A87B-6240-B893-C3549A0988BB}" type="slidenum">
              <a:rPr lang="en-US" sz="1400" smtClean="0">
                <a:solidFill>
                  <a:srgbClr val="A5B3B3"/>
                </a:solidFill>
              </a:rPr>
              <a:t>6</a:t>
            </a:fld>
            <a:endParaRPr lang="en-US" sz="1400" dirty="0">
              <a:solidFill>
                <a:srgbClr val="A5B3B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9DBD19-71A7-392E-7CFD-41094F637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008" y="1072912"/>
            <a:ext cx="9338116" cy="45972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8CC6C6-F8B7-F2BC-BDDF-49D5C59A46CE}"/>
              </a:ext>
            </a:extLst>
          </p:cNvPr>
          <p:cNvSpPr txBox="1"/>
          <p:nvPr/>
        </p:nvSpPr>
        <p:spPr>
          <a:xfrm>
            <a:off x="9625294" y="1268933"/>
            <a:ext cx="253077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1" i="0" u="none" strike="noStrike" baseline="0" dirty="0" err="1">
                <a:latin typeface="Arial" panose="020B0604020202020204" pitchFamily="34" charset="0"/>
              </a:rPr>
              <a:t>Willat</a:t>
            </a:r>
            <a:r>
              <a:rPr lang="en-US" sz="2200" b="1" i="0" u="none" strike="noStrike" baseline="0" dirty="0">
                <a:latin typeface="Arial" panose="020B0604020202020204" pitchFamily="34" charset="0"/>
              </a:rPr>
              <a:t> Alley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22 spaces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Non-metered</a:t>
            </a:r>
            <a:endParaRPr lang="en-US" sz="2800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96DB27D-58F1-75C1-7EE3-0F2397176665}"/>
              </a:ext>
            </a:extLst>
          </p:cNvPr>
          <p:cNvSpPr/>
          <p:nvPr/>
        </p:nvSpPr>
        <p:spPr>
          <a:xfrm>
            <a:off x="1976283" y="1759974"/>
            <a:ext cx="2989007" cy="442452"/>
          </a:xfrm>
          <a:custGeom>
            <a:avLst/>
            <a:gdLst>
              <a:gd name="connsiteX0" fmla="*/ 49161 w 894735"/>
              <a:gd name="connsiteY0" fmla="*/ 1 h 1189704"/>
              <a:gd name="connsiteX1" fmla="*/ 49161 w 894735"/>
              <a:gd name="connsiteY1" fmla="*/ 1 h 1189704"/>
              <a:gd name="connsiteX2" fmla="*/ 176980 w 894735"/>
              <a:gd name="connsiteY2" fmla="*/ 9833 h 1189704"/>
              <a:gd name="connsiteX3" fmla="*/ 275303 w 894735"/>
              <a:gd name="connsiteY3" fmla="*/ 19665 h 1189704"/>
              <a:gd name="connsiteX4" fmla="*/ 668593 w 894735"/>
              <a:gd name="connsiteY4" fmla="*/ 9833 h 1189704"/>
              <a:gd name="connsiteX5" fmla="*/ 865238 w 894735"/>
              <a:gd name="connsiteY5" fmla="*/ 1 h 1189704"/>
              <a:gd name="connsiteX6" fmla="*/ 894735 w 894735"/>
              <a:gd name="connsiteY6" fmla="*/ 1189704 h 1189704"/>
              <a:gd name="connsiteX7" fmla="*/ 0 w 894735"/>
              <a:gd name="connsiteY7" fmla="*/ 1160207 h 1189704"/>
              <a:gd name="connsiteX8" fmla="*/ 49161 w 894735"/>
              <a:gd name="connsiteY8" fmla="*/ 1 h 118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4735" h="1189704">
                <a:moveTo>
                  <a:pt x="49161" y="1"/>
                </a:moveTo>
                <a:lnTo>
                  <a:pt x="49161" y="1"/>
                </a:lnTo>
                <a:lnTo>
                  <a:pt x="176980" y="9833"/>
                </a:lnTo>
                <a:cubicBezTo>
                  <a:pt x="209794" y="12686"/>
                  <a:pt x="242365" y="19665"/>
                  <a:pt x="275303" y="19665"/>
                </a:cubicBezTo>
                <a:cubicBezTo>
                  <a:pt x="406441" y="19665"/>
                  <a:pt x="537496" y="13110"/>
                  <a:pt x="668593" y="9833"/>
                </a:cubicBezTo>
                <a:cubicBezTo>
                  <a:pt x="852119" y="-363"/>
                  <a:pt x="786489" y="1"/>
                  <a:pt x="865238" y="1"/>
                </a:cubicBezTo>
                <a:lnTo>
                  <a:pt x="894735" y="1189704"/>
                </a:lnTo>
                <a:lnTo>
                  <a:pt x="0" y="1160207"/>
                </a:lnTo>
                <a:lnTo>
                  <a:pt x="49161" y="1"/>
                </a:lnTo>
                <a:close/>
              </a:path>
            </a:pathLst>
          </a:custGeom>
          <a:solidFill>
            <a:schemeClr val="accent6">
              <a:alpha val="75000"/>
            </a:schemeClr>
          </a:solidFill>
          <a:ln w="3492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963C7FA-8A9F-6F5B-B879-1811341A3765}"/>
              </a:ext>
            </a:extLst>
          </p:cNvPr>
          <p:cNvSpPr/>
          <p:nvPr/>
        </p:nvSpPr>
        <p:spPr>
          <a:xfrm>
            <a:off x="0" y="6015104"/>
            <a:ext cx="12192000" cy="8428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utura Book" panose="020B0500000000000000" pitchFamily="34" charset="0"/>
                <a:cs typeface="Arial" panose="020B0604020202020204" pitchFamily="34" charset="0"/>
              </a:rPr>
              <a:t>        Robertson Blvd Bike and Bus Lane Project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C88B2-A4B9-67D5-1E9C-E474437F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66" y="255382"/>
            <a:ext cx="11530934" cy="71344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Futura Book" panose="020B0500000000000000" pitchFamily="34" charset="0"/>
                <a:cs typeface="Arial" panose="020B0604020202020204" pitchFamily="34" charset="0"/>
              </a:rPr>
              <a:t>Conceptual Plans</a:t>
            </a:r>
          </a:p>
        </p:txBody>
      </p:sp>
      <p:pic>
        <p:nvPicPr>
          <p:cNvPr id="17" name="Picture 16" descr="A black background with red and grey text&#10;&#10;Description automatically generated">
            <a:extLst>
              <a:ext uri="{FF2B5EF4-FFF2-40B4-BE49-F238E27FC236}">
                <a16:creationId xmlns:a16="http://schemas.microsoft.com/office/drawing/2014/main" id="{5F8AF246-D01F-C072-830C-FA59602C7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584" y="6000636"/>
            <a:ext cx="1751100" cy="814748"/>
          </a:xfrm>
          <a:prstGeom prst="rect">
            <a:avLst/>
          </a:prstGeom>
        </p:spPr>
      </p:pic>
      <p:pic>
        <p:nvPicPr>
          <p:cNvPr id="21" name="Picture 20" descr="A black and white sign&#10;&#10;Description automatically generated">
            <a:extLst>
              <a:ext uri="{FF2B5EF4-FFF2-40B4-BE49-F238E27FC236}">
                <a16:creationId xmlns:a16="http://schemas.microsoft.com/office/drawing/2014/main" id="{2A814333-B6D4-38CE-6CC0-9C4A8B50AA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10683" r="1657" b="-1"/>
          <a:stretch/>
        </p:blipFill>
        <p:spPr>
          <a:xfrm>
            <a:off x="222008" y="6164049"/>
            <a:ext cx="2992830" cy="540325"/>
          </a:xfrm>
          <a:prstGeom prst="rect">
            <a:avLst/>
          </a:prstGeom>
        </p:spPr>
      </p:pic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252376AE-B285-1A24-E571-D2E3727EB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37790" y="6255949"/>
            <a:ext cx="353104" cy="365125"/>
          </a:xfrm>
        </p:spPr>
        <p:txBody>
          <a:bodyPr/>
          <a:lstStyle/>
          <a:p>
            <a:fld id="{B407B34E-A87B-6240-B893-C3549A0988BB}" type="slidenum">
              <a:rPr lang="en-US" sz="1400" smtClean="0">
                <a:solidFill>
                  <a:srgbClr val="A5B3B3"/>
                </a:solidFill>
              </a:rPr>
              <a:t>7</a:t>
            </a:fld>
            <a:endParaRPr lang="en-US" sz="1400" dirty="0">
              <a:solidFill>
                <a:srgbClr val="A5B3B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C93E58-0DE2-6E3C-11FD-9B59281F0B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021" y="1203910"/>
            <a:ext cx="10096760" cy="41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16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963C7FA-8A9F-6F5B-B879-1811341A3765}"/>
              </a:ext>
            </a:extLst>
          </p:cNvPr>
          <p:cNvSpPr/>
          <p:nvPr/>
        </p:nvSpPr>
        <p:spPr>
          <a:xfrm>
            <a:off x="0" y="6015104"/>
            <a:ext cx="12192000" cy="8428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utura Book" panose="020B0500000000000000" pitchFamily="34" charset="0"/>
                <a:cs typeface="Arial" panose="020B0604020202020204" pitchFamily="34" charset="0"/>
              </a:rPr>
              <a:t>        Robertson Blvd Bike and Bus Lane Project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C88B2-A4B9-67D5-1E9C-E474437F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66" y="255382"/>
            <a:ext cx="11530934" cy="71344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Futura Book" panose="020B0500000000000000" pitchFamily="34" charset="0"/>
                <a:cs typeface="Arial" panose="020B0604020202020204" pitchFamily="34" charset="0"/>
              </a:rPr>
              <a:t>Concept 1</a:t>
            </a:r>
          </a:p>
        </p:txBody>
      </p:sp>
      <p:pic>
        <p:nvPicPr>
          <p:cNvPr id="17" name="Picture 16" descr="A black background with red and grey text&#10;&#10;Description automatically generated">
            <a:extLst>
              <a:ext uri="{FF2B5EF4-FFF2-40B4-BE49-F238E27FC236}">
                <a16:creationId xmlns:a16="http://schemas.microsoft.com/office/drawing/2014/main" id="{5F8AF246-D01F-C072-830C-FA59602C7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584" y="6000636"/>
            <a:ext cx="1751100" cy="814748"/>
          </a:xfrm>
          <a:prstGeom prst="rect">
            <a:avLst/>
          </a:prstGeom>
        </p:spPr>
      </p:pic>
      <p:pic>
        <p:nvPicPr>
          <p:cNvPr id="21" name="Picture 20" descr="A black and white sign&#10;&#10;Description automatically generated">
            <a:extLst>
              <a:ext uri="{FF2B5EF4-FFF2-40B4-BE49-F238E27FC236}">
                <a16:creationId xmlns:a16="http://schemas.microsoft.com/office/drawing/2014/main" id="{2A814333-B6D4-38CE-6CC0-9C4A8B50AA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10683" r="1657" b="-1"/>
          <a:stretch/>
        </p:blipFill>
        <p:spPr>
          <a:xfrm>
            <a:off x="222008" y="6164049"/>
            <a:ext cx="2992830" cy="540325"/>
          </a:xfrm>
          <a:prstGeom prst="rect">
            <a:avLst/>
          </a:prstGeom>
        </p:spPr>
      </p:pic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252376AE-B285-1A24-E571-D2E3727EB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37790" y="6255949"/>
            <a:ext cx="353104" cy="365125"/>
          </a:xfrm>
        </p:spPr>
        <p:txBody>
          <a:bodyPr/>
          <a:lstStyle/>
          <a:p>
            <a:fld id="{B407B34E-A87B-6240-B893-C3549A0988BB}" type="slidenum">
              <a:rPr lang="en-US" sz="1400" smtClean="0">
                <a:solidFill>
                  <a:srgbClr val="A5B3B3"/>
                </a:solidFill>
              </a:rPr>
              <a:t>8</a:t>
            </a:fld>
            <a:endParaRPr lang="en-US" sz="1400" dirty="0">
              <a:solidFill>
                <a:srgbClr val="A5B3B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E33D65-A718-F6DE-003E-B8D2089C53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62" y="1117774"/>
            <a:ext cx="10960676" cy="33631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7F915C-3EAF-3BE4-726A-0FAB4837D2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333" y="4738709"/>
            <a:ext cx="7772400" cy="101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78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963C7FA-8A9F-6F5B-B879-1811341A3765}"/>
              </a:ext>
            </a:extLst>
          </p:cNvPr>
          <p:cNvSpPr/>
          <p:nvPr/>
        </p:nvSpPr>
        <p:spPr>
          <a:xfrm>
            <a:off x="0" y="6015104"/>
            <a:ext cx="12192000" cy="8428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utura Book" panose="020B0500000000000000" pitchFamily="34" charset="0"/>
                <a:cs typeface="Arial" panose="020B0604020202020204" pitchFamily="34" charset="0"/>
              </a:rPr>
              <a:t>        Robertson Blvd Bike and Bus Lane Project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C88B2-A4B9-67D5-1E9C-E474437F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66" y="255382"/>
            <a:ext cx="11530934" cy="71344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Futura Book" panose="020B0500000000000000" pitchFamily="34" charset="0"/>
                <a:cs typeface="Arial" panose="020B0604020202020204" pitchFamily="34" charset="0"/>
              </a:rPr>
              <a:t>Concept 2</a:t>
            </a:r>
          </a:p>
        </p:txBody>
      </p:sp>
      <p:pic>
        <p:nvPicPr>
          <p:cNvPr id="17" name="Picture 16" descr="A black background with red and grey text&#10;&#10;Description automatically generated">
            <a:extLst>
              <a:ext uri="{FF2B5EF4-FFF2-40B4-BE49-F238E27FC236}">
                <a16:creationId xmlns:a16="http://schemas.microsoft.com/office/drawing/2014/main" id="{5F8AF246-D01F-C072-830C-FA59602C7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584" y="6000636"/>
            <a:ext cx="1751100" cy="814748"/>
          </a:xfrm>
          <a:prstGeom prst="rect">
            <a:avLst/>
          </a:prstGeom>
        </p:spPr>
      </p:pic>
      <p:pic>
        <p:nvPicPr>
          <p:cNvPr id="21" name="Picture 20" descr="A black and white sign&#10;&#10;Description automatically generated">
            <a:extLst>
              <a:ext uri="{FF2B5EF4-FFF2-40B4-BE49-F238E27FC236}">
                <a16:creationId xmlns:a16="http://schemas.microsoft.com/office/drawing/2014/main" id="{2A814333-B6D4-38CE-6CC0-9C4A8B50AA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10683" r="1657" b="-1"/>
          <a:stretch/>
        </p:blipFill>
        <p:spPr>
          <a:xfrm>
            <a:off x="222008" y="6164049"/>
            <a:ext cx="2992830" cy="540325"/>
          </a:xfrm>
          <a:prstGeom prst="rect">
            <a:avLst/>
          </a:prstGeom>
        </p:spPr>
      </p:pic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252376AE-B285-1A24-E571-D2E3727EB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37790" y="6255949"/>
            <a:ext cx="353104" cy="365125"/>
          </a:xfrm>
        </p:spPr>
        <p:txBody>
          <a:bodyPr/>
          <a:lstStyle/>
          <a:p>
            <a:fld id="{B407B34E-A87B-6240-B893-C3549A0988BB}" type="slidenum">
              <a:rPr lang="en-US" sz="1400" smtClean="0">
                <a:solidFill>
                  <a:srgbClr val="A5B3B3"/>
                </a:solidFill>
              </a:rPr>
              <a:t>9</a:t>
            </a:fld>
            <a:endParaRPr lang="en-US" sz="1400" dirty="0">
              <a:solidFill>
                <a:srgbClr val="A5B3B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C2BA8-1D78-469B-FEB5-D0530C84E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214" y="1260022"/>
            <a:ext cx="10990637" cy="3275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997298-1B9F-6F1A-0B52-1AD8524972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425" b="66648"/>
          <a:stretch/>
        </p:blipFill>
        <p:spPr>
          <a:xfrm>
            <a:off x="2209800" y="4684851"/>
            <a:ext cx="7772400" cy="4476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7BDE5B-D196-A0DF-5336-0CF2E5DD41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9109" b="8385"/>
          <a:stretch/>
        </p:blipFill>
        <p:spPr>
          <a:xfrm>
            <a:off x="2209800" y="5132457"/>
            <a:ext cx="7772400" cy="5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33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Futura Book"/>
        <a:ea typeface=""/>
        <a:cs typeface=""/>
      </a:majorFont>
      <a:minorFont>
        <a:latin typeface="Futura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545394-d62f-41c5-826e-7d433587fcad" xsi:nil="true"/>
    <SharedWithUsers xmlns="d2ad3d50-f97c-48cc-a814-5d8c343793fe">
      <UserInfo>
        <DisplayName>Suchkova, Dorothy</DisplayName>
        <AccountId>1927</AccountId>
        <AccountType/>
      </UserInfo>
    </SharedWithUsers>
    <lcf76f155ced4ddcb4097134ff3c332f xmlns="34d3cf36-5888-4e78-8b97-02592df7c2e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44D64ED13A5646B7AC35F7C919930F" ma:contentTypeVersion="16" ma:contentTypeDescription="Create a new document." ma:contentTypeScope="" ma:versionID="4fb04cc8074e1f0d30d86608aeb6691b">
  <xsd:schema xmlns:xsd="http://www.w3.org/2001/XMLSchema" xmlns:xs="http://www.w3.org/2001/XMLSchema" xmlns:p="http://schemas.microsoft.com/office/2006/metadata/properties" xmlns:ns2="34d3cf36-5888-4e78-8b97-02592df7c2e4" xmlns:ns3="d2ad3d50-f97c-48cc-a814-5d8c343793fe" xmlns:ns4="c8545394-d62f-41c5-826e-7d433587fcad" targetNamespace="http://schemas.microsoft.com/office/2006/metadata/properties" ma:root="true" ma:fieldsID="c28116040954b109f03c9d5c767731b4" ns2:_="" ns3:_="" ns4:_="">
    <xsd:import namespace="34d3cf36-5888-4e78-8b97-02592df7c2e4"/>
    <xsd:import namespace="d2ad3d50-f97c-48cc-a814-5d8c343793fe"/>
    <xsd:import namespace="c8545394-d62f-41c5-826e-7d433587fc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3cf36-5888-4e78-8b97-02592df7c2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2f0037f-cd93-4add-9593-3c65ef38b2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ad3d50-f97c-48cc-a814-5d8c343793f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45394-d62f-41c5-826e-7d433587fca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d1ffd9b-f420-4e64-a924-b37ec1f9bce9}" ma:internalName="TaxCatchAll" ma:showField="CatchAllData" ma:web="d2ad3d50-f97c-48cc-a814-5d8c343793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BA8479-CAD8-4450-A9AB-B6E69373BBEA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d2ad3d50-f97c-48cc-a814-5d8c343793fe"/>
    <ds:schemaRef ds:uri="http://purl.org/dc/terms/"/>
    <ds:schemaRef ds:uri="http://schemas.openxmlformats.org/package/2006/metadata/core-properties"/>
    <ds:schemaRef ds:uri="c8545394-d62f-41c5-826e-7d433587fcad"/>
    <ds:schemaRef ds:uri="http://www.w3.org/XML/1998/namespace"/>
    <ds:schemaRef ds:uri="087a9df9-1cd9-44dc-9de3-c1e4bf02f1c6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8662A11-19BD-4CB0-BFA9-0FB22CD91736}"/>
</file>

<file path=customXml/itemProps3.xml><?xml version="1.0" encoding="utf-8"?>
<ds:datastoreItem xmlns:ds="http://schemas.openxmlformats.org/officeDocument/2006/customXml" ds:itemID="{300657E1-277E-4ABD-B2BF-62B73B5D1A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</TotalTime>
  <Words>266</Words>
  <Application>Microsoft Office PowerPoint</Application>
  <PresentationFormat>Widescreen</PresentationFormat>
  <Paragraphs>72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Futura Book</vt:lpstr>
      <vt:lpstr>Office Theme</vt:lpstr>
      <vt:lpstr>Robertson Blvd Bike and Bus Lane Project   Bicycle &amp; Pedestrian Advisory Committee Meeting April 18, 2024 Item A-3</vt:lpstr>
      <vt:lpstr>Metro Active Transportation (MAT) Grant</vt:lpstr>
      <vt:lpstr>Existing Parking</vt:lpstr>
      <vt:lpstr>Existing Parking</vt:lpstr>
      <vt:lpstr>Existing Parking</vt:lpstr>
      <vt:lpstr>Existing Parking</vt:lpstr>
      <vt:lpstr>Conceptual Plans</vt:lpstr>
      <vt:lpstr>Concept 1</vt:lpstr>
      <vt:lpstr>Concept 2</vt:lpstr>
      <vt:lpstr>Concept 3</vt:lpstr>
      <vt:lpstr>Concept 4</vt:lpstr>
      <vt:lpstr>Concept 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Fox Hills Neighborhood Traffic Management Plan and Bikeways Project</dc:title>
  <dc:creator>Thomas Check</dc:creator>
  <cp:lastModifiedBy>Ide, Alicia</cp:lastModifiedBy>
  <cp:revision>4</cp:revision>
  <dcterms:created xsi:type="dcterms:W3CDTF">2023-08-28T20:43:25Z</dcterms:created>
  <dcterms:modified xsi:type="dcterms:W3CDTF">2024-04-18T19:44:24Z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0x0101007D44D64ED13A5646B7AC35F7C919930F</vt:lpwstr>
  </property>
  <property fmtid="{D5CDD505-2E9C-101B-9397-08002B2CF9AE}" pid="3" name="MediaServiceImageTags">
    <vt:lpwstr/>
  </property>
  <property fmtid="{D5CDD505-2E9C-101B-9397-08002B2CF9AE}" pid="4" name="TaxKeyword">
    <vt:lpwstr/>
  </property>
  <property fmtid="{D5CDD505-2E9C-101B-9397-08002B2CF9AE}" pid="5" name="Topic">
    <vt:lpwstr/>
  </property>
  <property fmtid="{D5CDD505-2E9C-101B-9397-08002B2CF9AE}" pid="6" name="Document_x0020_Type">
    <vt:lpwstr/>
  </property>
  <property fmtid="{D5CDD505-2E9C-101B-9397-08002B2CF9AE}" pid="7" name="l45e5a0d55534e0297b3f2d225b649e8">
    <vt:lpwstr/>
  </property>
  <property fmtid="{D5CDD505-2E9C-101B-9397-08002B2CF9AE}" pid="8" name="Year">
    <vt:lpwstr/>
  </property>
  <property fmtid="{D5CDD505-2E9C-101B-9397-08002B2CF9AE}" pid="9" name="GoverningBody">
    <vt:lpwstr/>
  </property>
  <property fmtid="{D5CDD505-2E9C-101B-9397-08002B2CF9AE}" pid="10" name="Month">
    <vt:lpwstr/>
  </property>
  <property fmtid="{D5CDD505-2E9C-101B-9397-08002B2CF9AE}" pid="11" name="CCDepartment">
    <vt:lpwstr/>
  </property>
  <property fmtid="{D5CDD505-2E9C-101B-9397-08002B2CF9AE}" pid="12" name="Permit_x0020_Type">
    <vt:lpwstr/>
  </property>
  <property fmtid="{D5CDD505-2E9C-101B-9397-08002B2CF9AE}" pid="13" name="TaxKeywordTaxHTField">
    <vt:lpwstr/>
  </property>
  <property fmtid="{D5CDD505-2E9C-101B-9397-08002B2CF9AE}" pid="14" name="l45e5a0d55534e0297b3f2d225b649e1">
    <vt:lpwstr/>
  </property>
  <property fmtid="{D5CDD505-2E9C-101B-9397-08002B2CF9AE}" pid="15" name="Frequency">
    <vt:lpwstr/>
  </property>
  <property fmtid="{D5CDD505-2E9C-101B-9397-08002B2CF9AE}" pid="16" name="g78f31ed4722446baea59e8558c4e805">
    <vt:lpwstr/>
  </property>
  <property fmtid="{D5CDD505-2E9C-101B-9397-08002B2CF9AE}" pid="17" name="l45e5a0d55534e0297b3f2d225b649e9">
    <vt:lpwstr/>
  </property>
  <property fmtid="{D5CDD505-2E9C-101B-9397-08002B2CF9AE}" pid="18" name="l45e5a0d55534e0297b3f2d225b649e4">
    <vt:lpwstr/>
  </property>
  <property fmtid="{D5CDD505-2E9C-101B-9397-08002B2CF9AE}" pid="19" name="g24e7d8ff8074e1e87875c48771deadc">
    <vt:lpwstr/>
  </property>
  <property fmtid="{D5CDD505-2E9C-101B-9397-08002B2CF9AE}" pid="20" name="Division">
    <vt:lpwstr/>
  </property>
  <property fmtid="{D5CDD505-2E9C-101B-9397-08002B2CF9AE}" pid="21" name="l45e5a0d55534e0297b3f2d225b649e7">
    <vt:lpwstr/>
  </property>
  <property fmtid="{D5CDD505-2E9C-101B-9397-08002B2CF9AE}" pid="22" name="l45e5a0d55534e0297b3f2d225b649e2">
    <vt:lpwstr/>
  </property>
  <property fmtid="{D5CDD505-2E9C-101B-9397-08002B2CF9AE}" pid="23" name="CC_Year">
    <vt:lpwstr/>
  </property>
  <property fmtid="{D5CDD505-2E9C-101B-9397-08002B2CF9AE}" pid="24" name="l45e5a0d55534e0297b3f2d225b649e5">
    <vt:lpwstr/>
  </property>
  <property fmtid="{D5CDD505-2E9C-101B-9397-08002B2CF9AE}" pid="25" name="f3df0ed585cb4905a698ac3d5f73b64c">
    <vt:lpwstr/>
  </property>
  <property fmtid="{D5CDD505-2E9C-101B-9397-08002B2CF9AE}" pid="26" name="Permit Type">
    <vt:lpwstr/>
  </property>
  <property fmtid="{D5CDD505-2E9C-101B-9397-08002B2CF9AE}" pid="27" name="Document Type">
    <vt:lpwstr/>
  </property>
</Properties>
</file>