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3"/>
  </p:notesMasterIdLst>
  <p:sldIdLst>
    <p:sldId id="256" r:id="rId5"/>
    <p:sldId id="323" r:id="rId6"/>
    <p:sldId id="333" r:id="rId7"/>
    <p:sldId id="331" r:id="rId8"/>
    <p:sldId id="332" r:id="rId9"/>
    <p:sldId id="334" r:id="rId10"/>
    <p:sldId id="335" r:id="rId11"/>
    <p:sldId id="32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B3B3"/>
    <a:srgbClr val="DAE3F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5873C9-BA53-406B-8825-67FF87E89F84}" v="13" dt="2024-04-18T17:01:29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86"/>
    <p:restoredTop sz="94694"/>
  </p:normalViewPr>
  <p:slideViewPr>
    <p:cSldViewPr snapToGrid="0">
      <p:cViewPr varScale="1">
        <p:scale>
          <a:sx n="82" d="100"/>
          <a:sy n="82" d="100"/>
        </p:scale>
        <p:origin x="12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8AFC7-761D-4740-B467-0D71321B4BFB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B8D2E-A332-4151-AC5A-989179BB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8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B8D2E-A332-4151-AC5A-989179BB45B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10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B8D2E-A332-4151-AC5A-989179BB45B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00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B8D2E-A332-4151-AC5A-989179BB45B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725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B8D2E-A332-4151-AC5A-989179BB45B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207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B8D2E-A332-4151-AC5A-989179BB45B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847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B8D2E-A332-4151-AC5A-989179BB45B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07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B8D2E-A332-4151-AC5A-989179BB45B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06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7094-69E6-417E-AF76-585E3CBE1ACF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3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B1-B30D-4EF7-895A-017E55283E66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96DD-BF1C-4D12-9833-56273123CBAA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6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994E6-69E3-475C-B523-3398AF0508B5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9549" y="6311900"/>
            <a:ext cx="390525" cy="365125"/>
          </a:xfrm>
        </p:spPr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85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428E-04DE-4883-9108-3B0A53F63449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2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105-4B5A-4523-9634-A4D5468ECBFA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77E7-FF23-46ED-A0F2-CED011922860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1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87C2-B837-4C40-925F-4C8E8532F636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32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9FDE9-A80C-4945-B64E-4D9D6065B339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0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8E51-459F-4C61-B30A-895D5F6E3893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4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6718-6DE7-4022-A2BC-5E5E37D4FECF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7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1D4B4-7A4B-43F9-AC8F-5A12D4B3908B}" type="datetime1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13D14-22A0-4613-A95B-6A75A3FCC3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8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4EA4-558B-2BFE-2BDE-47B80FBBE386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874674" y="424304"/>
            <a:ext cx="10442650" cy="3416320"/>
          </a:xfrm>
        </p:spPr>
        <p:txBody>
          <a:bodyPr anchor="ctr" anchorCtr="1">
            <a:sp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Unsignalized Intersection Safety Improvement Project </a:t>
            </a:r>
            <a:br>
              <a:rPr lang="en-US" sz="4400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</a:br>
            <a:br>
              <a:rPr lang="en-US" sz="4400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Bicycle &amp; Pedestrian Advisory Committee Meeting</a:t>
            </a:r>
            <a:br>
              <a:rPr lang="en-US" sz="2800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April 18, 2024</a:t>
            </a:r>
            <a:br>
              <a:rPr lang="en-US" sz="2800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Item A-4</a:t>
            </a:r>
            <a:endParaRPr lang="en-US" sz="4400" b="1" dirty="0">
              <a:solidFill>
                <a:schemeClr val="bg1"/>
              </a:solidFill>
              <a:latin typeface="Futura Book" panose="020B0500000000000000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E9987A-4D10-C401-5EFE-8511A681D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49437"/>
            <a:ext cx="9144000" cy="10593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Public Works Department</a:t>
            </a:r>
          </a:p>
          <a:p>
            <a:r>
              <a:rPr lang="en-US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Mobility &amp; Traffic Engineering Division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AEFBEDB-8424-2F1B-03B0-BE2D35FC5B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6" y="4357320"/>
            <a:ext cx="3657607" cy="134721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781AA-19D3-B9F6-1E29-A998C1AF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7913D14-22A0-4613-A95B-6A75A3FCC364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 descr="A black and white sign&#10;&#10;Description automatically generated">
            <a:extLst>
              <a:ext uri="{FF2B5EF4-FFF2-40B4-BE49-F238E27FC236}">
                <a16:creationId xmlns:a16="http://schemas.microsoft.com/office/drawing/2014/main" id="{4A722CAD-47E2-4778-C5E9-45F494B741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t="10683" r="1657" b="-1"/>
          <a:stretch/>
        </p:blipFill>
        <p:spPr>
          <a:xfrm>
            <a:off x="222008" y="6181150"/>
            <a:ext cx="2992830" cy="54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681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963C7FA-8A9F-6F5B-B879-1811341A3765}"/>
              </a:ext>
            </a:extLst>
          </p:cNvPr>
          <p:cNvSpPr/>
          <p:nvPr/>
        </p:nvSpPr>
        <p:spPr>
          <a:xfrm>
            <a:off x="0" y="6028356"/>
            <a:ext cx="12192000" cy="84289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        Unsignalized Intersection Safety Improvement Project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1C88B2-A4B9-67D5-1E9C-E474437F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066" y="255382"/>
            <a:ext cx="11530934" cy="963818"/>
          </a:xfrm>
        </p:spPr>
        <p:txBody>
          <a:bodyPr>
            <a:normAutofit/>
          </a:bodyPr>
          <a:lstStyle/>
          <a:p>
            <a:r>
              <a:rPr lang="en-US" b="1" dirty="0">
                <a:latin typeface="Futura Book" panose="020B0500000000000000" pitchFamily="34" charset="0"/>
                <a:cs typeface="Arial" panose="020B0604020202020204" pitchFamily="34" charset="0"/>
              </a:rPr>
              <a:t>Local Roads Safety Plan – November 2021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A3C96CA-9668-2533-0ECE-C7FEB2A40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349626"/>
            <a:ext cx="11715992" cy="501674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3200" dirty="0">
                <a:latin typeface="Futura Book" panose="020B0500000000000000" pitchFamily="34" charset="0"/>
                <a:cs typeface="Arial" panose="020B0604020202020204" pitchFamily="34" charset="0"/>
              </a:rPr>
              <a:t>Citywide collision analysis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Futura Book" panose="020B0500000000000000" pitchFamily="34" charset="0"/>
                <a:cs typeface="Arial" panose="020B0604020202020204" pitchFamily="34" charset="0"/>
              </a:rPr>
              <a:t>“Use the Systemic Safety Analysis data-driven process to identify risk factors and conditions leading to fatal and severe injury collisions in Culver City; where they are occurring, and implement appropriate and proven countermeasures”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Futura Book" panose="020B0500000000000000" pitchFamily="34" charset="0"/>
                <a:cs typeface="Arial" panose="020B0604020202020204" pitchFamily="34" charset="0"/>
              </a:rPr>
              <a:t>Intersection ranking</a:t>
            </a:r>
            <a:endParaRPr lang="en-US" dirty="0">
              <a:latin typeface="Futura Book" panose="020B05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 descr="A black background with red and grey text&#10;&#10;Description automatically generated">
            <a:extLst>
              <a:ext uri="{FF2B5EF4-FFF2-40B4-BE49-F238E27FC236}">
                <a16:creationId xmlns:a16="http://schemas.microsoft.com/office/drawing/2014/main" id="{5F8AF246-D01F-C072-830C-FA59602C7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84" y="6000636"/>
            <a:ext cx="1751100" cy="814748"/>
          </a:xfrm>
          <a:prstGeom prst="rect">
            <a:avLst/>
          </a:prstGeom>
        </p:spPr>
      </p:pic>
      <p:pic>
        <p:nvPicPr>
          <p:cNvPr id="21" name="Picture 20" descr="A black and white sign&#10;&#10;Description automatically generated">
            <a:extLst>
              <a:ext uri="{FF2B5EF4-FFF2-40B4-BE49-F238E27FC236}">
                <a16:creationId xmlns:a16="http://schemas.microsoft.com/office/drawing/2014/main" id="{2A814333-B6D4-38CE-6CC0-9C4A8B50AA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t="10683" r="1657" b="-1"/>
          <a:stretch/>
        </p:blipFill>
        <p:spPr>
          <a:xfrm>
            <a:off x="222008" y="6164049"/>
            <a:ext cx="2992830" cy="540325"/>
          </a:xfrm>
          <a:prstGeom prst="rect">
            <a:avLst/>
          </a:prstGeom>
        </p:spPr>
      </p:pic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252376AE-B285-1A24-E571-D2E3727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37790" y="6255949"/>
            <a:ext cx="353104" cy="365125"/>
          </a:xfrm>
        </p:spPr>
        <p:txBody>
          <a:bodyPr/>
          <a:lstStyle/>
          <a:p>
            <a:fld id="{B407B34E-A87B-6240-B893-C3549A0988BB}" type="slidenum">
              <a:rPr lang="en-US" sz="1400" smtClean="0">
                <a:solidFill>
                  <a:srgbClr val="A5B3B3"/>
                </a:solidFill>
              </a:rPr>
              <a:t>2</a:t>
            </a:fld>
            <a:endParaRPr lang="en-US" sz="1400" dirty="0">
              <a:solidFill>
                <a:srgbClr val="A5B3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9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BF5A60A-DE06-56F8-1782-893BD872EDAB}"/>
              </a:ext>
            </a:extLst>
          </p:cNvPr>
          <p:cNvSpPr/>
          <p:nvPr/>
        </p:nvSpPr>
        <p:spPr>
          <a:xfrm>
            <a:off x="0" y="6028356"/>
            <a:ext cx="12192000" cy="84289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        Unsignalized Intersection Safety Improvement Project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1C88B2-A4B9-67D5-1E9C-E474437F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066" y="255382"/>
            <a:ext cx="11530934" cy="96381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Futura Book" panose="020B0500000000000000" pitchFamily="34" charset="0"/>
                <a:cs typeface="Arial" panose="020B0604020202020204" pitchFamily="34" charset="0"/>
              </a:rPr>
              <a:t>State Highway Safety Improvement Program (HSIP) Grant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A3C96CA-9668-2533-0ECE-C7FEB2A40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349626"/>
            <a:ext cx="11715992" cy="501674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3200" dirty="0">
                <a:latin typeface="Futura Book" panose="020B0500000000000000" pitchFamily="34" charset="0"/>
                <a:cs typeface="Arial" panose="020B0604020202020204" pitchFamily="34" charset="0"/>
              </a:rPr>
              <a:t>Grant awarded March 2021 – FA executed March 2022 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Futura Book" panose="020B0500000000000000" pitchFamily="34" charset="0"/>
                <a:cs typeface="Arial" panose="020B0604020202020204" pitchFamily="34" charset="0"/>
              </a:rPr>
              <a:t>Scope of work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Futura Book" panose="020B0500000000000000" pitchFamily="34" charset="0"/>
                <a:cs typeface="Arial" panose="020B0604020202020204" pitchFamily="34" charset="0"/>
              </a:rPr>
              <a:t>Intersection lighting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Futura Book" panose="020B0500000000000000" pitchFamily="34" charset="0"/>
                <a:cs typeface="Arial" panose="020B0604020202020204" pitchFamily="34" charset="0"/>
              </a:rPr>
              <a:t>Pavement Markings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Futura Book" panose="020B0500000000000000" pitchFamily="34" charset="0"/>
                <a:cs typeface="Arial" panose="020B0604020202020204" pitchFamily="34" charset="0"/>
              </a:rPr>
              <a:t>Crosswalk Markings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Futura Book" panose="020B0500000000000000" pitchFamily="34" charset="0"/>
                <a:cs typeface="Arial" panose="020B0604020202020204" pitchFamily="34" charset="0"/>
              </a:rPr>
              <a:t>Turn Restrictions</a:t>
            </a:r>
          </a:p>
        </p:txBody>
      </p:sp>
      <p:pic>
        <p:nvPicPr>
          <p:cNvPr id="17" name="Picture 16" descr="A black background with red and grey text&#10;&#10;Description automatically generated">
            <a:extLst>
              <a:ext uri="{FF2B5EF4-FFF2-40B4-BE49-F238E27FC236}">
                <a16:creationId xmlns:a16="http://schemas.microsoft.com/office/drawing/2014/main" id="{5F8AF246-D01F-C072-830C-FA59602C7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84" y="6000636"/>
            <a:ext cx="1751100" cy="814748"/>
          </a:xfrm>
          <a:prstGeom prst="rect">
            <a:avLst/>
          </a:prstGeom>
        </p:spPr>
      </p:pic>
      <p:pic>
        <p:nvPicPr>
          <p:cNvPr id="21" name="Picture 20" descr="A black and white sign&#10;&#10;Description automatically generated">
            <a:extLst>
              <a:ext uri="{FF2B5EF4-FFF2-40B4-BE49-F238E27FC236}">
                <a16:creationId xmlns:a16="http://schemas.microsoft.com/office/drawing/2014/main" id="{2A814333-B6D4-38CE-6CC0-9C4A8B50AA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t="10683" r="1657" b="-1"/>
          <a:stretch/>
        </p:blipFill>
        <p:spPr>
          <a:xfrm>
            <a:off x="222008" y="6164049"/>
            <a:ext cx="2992830" cy="540325"/>
          </a:xfrm>
          <a:prstGeom prst="rect">
            <a:avLst/>
          </a:prstGeom>
        </p:spPr>
      </p:pic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252376AE-B285-1A24-E571-D2E3727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37790" y="6255949"/>
            <a:ext cx="353104" cy="365125"/>
          </a:xfrm>
        </p:spPr>
        <p:txBody>
          <a:bodyPr/>
          <a:lstStyle/>
          <a:p>
            <a:fld id="{B407B34E-A87B-6240-B893-C3549A0988BB}" type="slidenum">
              <a:rPr lang="en-US" sz="1400" smtClean="0">
                <a:solidFill>
                  <a:srgbClr val="A5B3B3"/>
                </a:solidFill>
              </a:rPr>
              <a:t>3</a:t>
            </a:fld>
            <a:endParaRPr lang="en-US" sz="1400" dirty="0">
              <a:solidFill>
                <a:srgbClr val="A5B3B3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12AF45-48F9-985D-6576-CF64506BD5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8579" y="2292844"/>
            <a:ext cx="7945413" cy="240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4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367DF0-967F-F9B3-32A2-C622B60522D0}"/>
              </a:ext>
            </a:extLst>
          </p:cNvPr>
          <p:cNvSpPr/>
          <p:nvPr/>
        </p:nvSpPr>
        <p:spPr>
          <a:xfrm>
            <a:off x="0" y="6015104"/>
            <a:ext cx="12192000" cy="84289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        Unsignalized Intersection Safety Improvement Project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1C88B2-A4B9-67D5-1E9C-E474437F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408" y="153626"/>
            <a:ext cx="11530934" cy="71344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Futura Book" panose="020B0500000000000000" pitchFamily="34" charset="0"/>
                <a:cs typeface="Arial" panose="020B0604020202020204" pitchFamily="34" charset="0"/>
              </a:rPr>
              <a:t>Washington at Louise/Kensington</a:t>
            </a:r>
          </a:p>
        </p:txBody>
      </p:sp>
      <p:pic>
        <p:nvPicPr>
          <p:cNvPr id="17" name="Picture 16" descr="A black background with red and grey text&#10;&#10;Description automatically generated">
            <a:extLst>
              <a:ext uri="{FF2B5EF4-FFF2-40B4-BE49-F238E27FC236}">
                <a16:creationId xmlns:a16="http://schemas.microsoft.com/office/drawing/2014/main" id="{5F8AF246-D01F-C072-830C-FA59602C7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84" y="6000636"/>
            <a:ext cx="1751100" cy="814748"/>
          </a:xfrm>
          <a:prstGeom prst="rect">
            <a:avLst/>
          </a:prstGeom>
        </p:spPr>
      </p:pic>
      <p:pic>
        <p:nvPicPr>
          <p:cNvPr id="21" name="Picture 20" descr="A black and white sign&#10;&#10;Description automatically generated">
            <a:extLst>
              <a:ext uri="{FF2B5EF4-FFF2-40B4-BE49-F238E27FC236}">
                <a16:creationId xmlns:a16="http://schemas.microsoft.com/office/drawing/2014/main" id="{2A814333-B6D4-38CE-6CC0-9C4A8B50AA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t="10683" r="1657" b="-1"/>
          <a:stretch/>
        </p:blipFill>
        <p:spPr>
          <a:xfrm>
            <a:off x="222008" y="6164049"/>
            <a:ext cx="2992830" cy="540325"/>
          </a:xfrm>
          <a:prstGeom prst="rect">
            <a:avLst/>
          </a:prstGeom>
        </p:spPr>
      </p:pic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252376AE-B285-1A24-E571-D2E3727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37790" y="6255949"/>
            <a:ext cx="353104" cy="365125"/>
          </a:xfrm>
        </p:spPr>
        <p:txBody>
          <a:bodyPr/>
          <a:lstStyle/>
          <a:p>
            <a:fld id="{B407B34E-A87B-6240-B893-C3549A0988BB}" type="slidenum">
              <a:rPr lang="en-US" sz="1400" smtClean="0">
                <a:solidFill>
                  <a:srgbClr val="A5B3B3"/>
                </a:solidFill>
              </a:rPr>
              <a:t>4</a:t>
            </a:fld>
            <a:endParaRPr lang="en-US" sz="1400" dirty="0">
              <a:solidFill>
                <a:srgbClr val="A5B3B3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8CC6C6-F8B7-F2BC-BDDF-49D5C59A46CE}"/>
              </a:ext>
            </a:extLst>
          </p:cNvPr>
          <p:cNvSpPr txBox="1"/>
          <p:nvPr/>
        </p:nvSpPr>
        <p:spPr>
          <a:xfrm>
            <a:off x="8610600" y="1268933"/>
            <a:ext cx="35454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“T” up intersection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Reduce crosswalk length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Louise R turn only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008AC0-B856-938E-C3E7-98EC0BA12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000" y="867073"/>
            <a:ext cx="8193294" cy="499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46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C92971F-3BC4-EA6C-376C-F5E0D59A9BAC}"/>
              </a:ext>
            </a:extLst>
          </p:cNvPr>
          <p:cNvSpPr/>
          <p:nvPr/>
        </p:nvSpPr>
        <p:spPr>
          <a:xfrm>
            <a:off x="0" y="6015104"/>
            <a:ext cx="12192000" cy="84289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        Unsignalized Intersection Safety Improvement Project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1C88B2-A4B9-67D5-1E9C-E474437F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408" y="90124"/>
            <a:ext cx="11530934" cy="71344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Futura Book" panose="020B0500000000000000" pitchFamily="34" charset="0"/>
                <a:cs typeface="Arial" panose="020B0604020202020204" pitchFamily="34" charset="0"/>
              </a:rPr>
              <a:t>Washington at Midway</a:t>
            </a:r>
          </a:p>
        </p:txBody>
      </p:sp>
      <p:pic>
        <p:nvPicPr>
          <p:cNvPr id="17" name="Picture 16" descr="A black background with red and grey text&#10;&#10;Description automatically generated">
            <a:extLst>
              <a:ext uri="{FF2B5EF4-FFF2-40B4-BE49-F238E27FC236}">
                <a16:creationId xmlns:a16="http://schemas.microsoft.com/office/drawing/2014/main" id="{5F8AF246-D01F-C072-830C-FA59602C7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84" y="6000636"/>
            <a:ext cx="1751100" cy="814748"/>
          </a:xfrm>
          <a:prstGeom prst="rect">
            <a:avLst/>
          </a:prstGeom>
        </p:spPr>
      </p:pic>
      <p:pic>
        <p:nvPicPr>
          <p:cNvPr id="21" name="Picture 20" descr="A black and white sign&#10;&#10;Description automatically generated">
            <a:extLst>
              <a:ext uri="{FF2B5EF4-FFF2-40B4-BE49-F238E27FC236}">
                <a16:creationId xmlns:a16="http://schemas.microsoft.com/office/drawing/2014/main" id="{2A814333-B6D4-38CE-6CC0-9C4A8B50AA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t="10683" r="1657" b="-1"/>
          <a:stretch/>
        </p:blipFill>
        <p:spPr>
          <a:xfrm>
            <a:off x="222008" y="6164049"/>
            <a:ext cx="2992830" cy="540325"/>
          </a:xfrm>
          <a:prstGeom prst="rect">
            <a:avLst/>
          </a:prstGeom>
        </p:spPr>
      </p:pic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252376AE-B285-1A24-E571-D2E3727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37790" y="6255949"/>
            <a:ext cx="353104" cy="365125"/>
          </a:xfrm>
        </p:spPr>
        <p:txBody>
          <a:bodyPr/>
          <a:lstStyle/>
          <a:p>
            <a:fld id="{B407B34E-A87B-6240-B893-C3549A0988BB}" type="slidenum">
              <a:rPr lang="en-US" sz="1400" smtClean="0">
                <a:solidFill>
                  <a:srgbClr val="A5B3B3"/>
                </a:solidFill>
              </a:rPr>
              <a:t>5</a:t>
            </a:fld>
            <a:endParaRPr lang="en-US" sz="1400" dirty="0">
              <a:solidFill>
                <a:srgbClr val="A5B3B3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8CC6C6-F8B7-F2BC-BDDF-49D5C59A46CE}"/>
              </a:ext>
            </a:extLst>
          </p:cNvPr>
          <p:cNvSpPr txBox="1"/>
          <p:nvPr/>
        </p:nvSpPr>
        <p:spPr>
          <a:xfrm>
            <a:off x="8610600" y="1268933"/>
            <a:ext cx="354546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Crosswalk markings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Center turn lane extension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R turns only</a:t>
            </a: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61997A-7387-2972-5697-CF3F12E300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8094" y="878044"/>
            <a:ext cx="7353300" cy="513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7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7D494-6DF0-DF0C-BB77-B863730C106D}"/>
              </a:ext>
            </a:extLst>
          </p:cNvPr>
          <p:cNvSpPr/>
          <p:nvPr/>
        </p:nvSpPr>
        <p:spPr>
          <a:xfrm>
            <a:off x="0" y="6015104"/>
            <a:ext cx="12192000" cy="84289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        Unsignalized Intersection Safety Improvement Project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1C88B2-A4B9-67D5-1E9C-E474437F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066" y="115682"/>
            <a:ext cx="11530934" cy="71344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Futura Book" panose="020B0500000000000000" pitchFamily="34" charset="0"/>
                <a:cs typeface="Arial" panose="020B0604020202020204" pitchFamily="34" charset="0"/>
              </a:rPr>
              <a:t>Washington at Tuller</a:t>
            </a:r>
          </a:p>
        </p:txBody>
      </p:sp>
      <p:pic>
        <p:nvPicPr>
          <p:cNvPr id="17" name="Picture 16" descr="A black background with red and grey text&#10;&#10;Description automatically generated">
            <a:extLst>
              <a:ext uri="{FF2B5EF4-FFF2-40B4-BE49-F238E27FC236}">
                <a16:creationId xmlns:a16="http://schemas.microsoft.com/office/drawing/2014/main" id="{5F8AF246-D01F-C072-830C-FA59602C7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84" y="6000636"/>
            <a:ext cx="1751100" cy="814748"/>
          </a:xfrm>
          <a:prstGeom prst="rect">
            <a:avLst/>
          </a:prstGeom>
        </p:spPr>
      </p:pic>
      <p:pic>
        <p:nvPicPr>
          <p:cNvPr id="21" name="Picture 20" descr="A black and white sign&#10;&#10;Description automatically generated">
            <a:extLst>
              <a:ext uri="{FF2B5EF4-FFF2-40B4-BE49-F238E27FC236}">
                <a16:creationId xmlns:a16="http://schemas.microsoft.com/office/drawing/2014/main" id="{2A814333-B6D4-38CE-6CC0-9C4A8B50AA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t="10683" r="1657" b="-1"/>
          <a:stretch/>
        </p:blipFill>
        <p:spPr>
          <a:xfrm>
            <a:off x="222008" y="6164049"/>
            <a:ext cx="2992830" cy="540325"/>
          </a:xfrm>
          <a:prstGeom prst="rect">
            <a:avLst/>
          </a:prstGeom>
        </p:spPr>
      </p:pic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252376AE-B285-1A24-E571-D2E3727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37790" y="6255949"/>
            <a:ext cx="353104" cy="365125"/>
          </a:xfrm>
        </p:spPr>
        <p:txBody>
          <a:bodyPr/>
          <a:lstStyle/>
          <a:p>
            <a:fld id="{B407B34E-A87B-6240-B893-C3549A0988BB}" type="slidenum">
              <a:rPr lang="en-US" sz="1400" smtClean="0">
                <a:solidFill>
                  <a:srgbClr val="A5B3B3"/>
                </a:solidFill>
              </a:rPr>
              <a:t>6</a:t>
            </a:fld>
            <a:endParaRPr lang="en-US" sz="1400" dirty="0">
              <a:solidFill>
                <a:srgbClr val="A5B3B3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8CC6C6-F8B7-F2BC-BDDF-49D5C59A46CE}"/>
              </a:ext>
            </a:extLst>
          </p:cNvPr>
          <p:cNvSpPr txBox="1"/>
          <p:nvPr/>
        </p:nvSpPr>
        <p:spPr>
          <a:xfrm>
            <a:off x="8646536" y="1069974"/>
            <a:ext cx="354546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Crosswalk Markings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NB Tuller R turn only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96DAB5-FF14-045F-D341-5E24C77B0B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36" y="875163"/>
            <a:ext cx="8406734" cy="480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1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19E710-8EF0-064B-73F0-346CA00F5DD7}"/>
              </a:ext>
            </a:extLst>
          </p:cNvPr>
          <p:cNvSpPr/>
          <p:nvPr/>
        </p:nvSpPr>
        <p:spPr>
          <a:xfrm>
            <a:off x="0" y="6015104"/>
            <a:ext cx="12192000" cy="84289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        Unsignalized Intersection Safety Improvement Project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1C88B2-A4B9-67D5-1E9C-E474437F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066" y="115682"/>
            <a:ext cx="11530934" cy="71344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Futura Book" panose="020B0500000000000000" pitchFamily="34" charset="0"/>
                <a:cs typeface="Arial" panose="020B0604020202020204" pitchFamily="34" charset="0"/>
              </a:rPr>
              <a:t>Jackson at Farragut/Revere</a:t>
            </a:r>
          </a:p>
        </p:txBody>
      </p:sp>
      <p:pic>
        <p:nvPicPr>
          <p:cNvPr id="17" name="Picture 16" descr="A black background with red and grey text&#10;&#10;Description automatically generated">
            <a:extLst>
              <a:ext uri="{FF2B5EF4-FFF2-40B4-BE49-F238E27FC236}">
                <a16:creationId xmlns:a16="http://schemas.microsoft.com/office/drawing/2014/main" id="{5F8AF246-D01F-C072-830C-FA59602C7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84" y="6000636"/>
            <a:ext cx="1751100" cy="814748"/>
          </a:xfrm>
          <a:prstGeom prst="rect">
            <a:avLst/>
          </a:prstGeom>
        </p:spPr>
      </p:pic>
      <p:pic>
        <p:nvPicPr>
          <p:cNvPr id="21" name="Picture 20" descr="A black and white sign&#10;&#10;Description automatically generated">
            <a:extLst>
              <a:ext uri="{FF2B5EF4-FFF2-40B4-BE49-F238E27FC236}">
                <a16:creationId xmlns:a16="http://schemas.microsoft.com/office/drawing/2014/main" id="{2A814333-B6D4-38CE-6CC0-9C4A8B50AA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t="10683" r="1657" b="-1"/>
          <a:stretch/>
        </p:blipFill>
        <p:spPr>
          <a:xfrm>
            <a:off x="222008" y="6164049"/>
            <a:ext cx="2992830" cy="540325"/>
          </a:xfrm>
          <a:prstGeom prst="rect">
            <a:avLst/>
          </a:prstGeom>
        </p:spPr>
      </p:pic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252376AE-B285-1A24-E571-D2E3727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37790" y="6255949"/>
            <a:ext cx="353104" cy="365125"/>
          </a:xfrm>
        </p:spPr>
        <p:txBody>
          <a:bodyPr/>
          <a:lstStyle/>
          <a:p>
            <a:fld id="{B407B34E-A87B-6240-B893-C3549A0988BB}" type="slidenum">
              <a:rPr lang="en-US" sz="1400" smtClean="0">
                <a:solidFill>
                  <a:srgbClr val="A5B3B3"/>
                </a:solidFill>
              </a:rPr>
              <a:t>7</a:t>
            </a:fld>
            <a:endParaRPr lang="en-US" sz="1400" dirty="0">
              <a:solidFill>
                <a:srgbClr val="A5B3B3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8CC6C6-F8B7-F2BC-BDDF-49D5C59A46CE}"/>
              </a:ext>
            </a:extLst>
          </p:cNvPr>
          <p:cNvSpPr txBox="1"/>
          <p:nvPr/>
        </p:nvSpPr>
        <p:spPr>
          <a:xfrm>
            <a:off x="8646536" y="1069974"/>
            <a:ext cx="3545464" cy="361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Clear intersection controls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Crosswalk markings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All-way stop control</a:t>
            </a: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5553BF-808A-ACB0-9C48-E59FB48C7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008" y="890656"/>
            <a:ext cx="8327724" cy="511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80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42540B-C33C-6714-DE60-349CFB4681FE}"/>
              </a:ext>
            </a:extLst>
          </p:cNvPr>
          <p:cNvSpPr/>
          <p:nvPr/>
        </p:nvSpPr>
        <p:spPr>
          <a:xfrm>
            <a:off x="0" y="6015104"/>
            <a:ext cx="12192000" cy="84289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Futura Book" panose="020B0500000000000000" pitchFamily="34" charset="0"/>
                <a:cs typeface="Arial" panose="020B0604020202020204" pitchFamily="34" charset="0"/>
              </a:rPr>
              <a:t>        Unsignalized Intersection Safety Improvement Project</a:t>
            </a:r>
            <a:endParaRPr lang="en-US" dirty="0"/>
          </a:p>
        </p:txBody>
      </p:sp>
      <p:pic>
        <p:nvPicPr>
          <p:cNvPr id="17" name="Picture 16" descr="A black background with red and grey text&#10;&#10;Description automatically generated">
            <a:extLst>
              <a:ext uri="{FF2B5EF4-FFF2-40B4-BE49-F238E27FC236}">
                <a16:creationId xmlns:a16="http://schemas.microsoft.com/office/drawing/2014/main" id="{5F8AF246-D01F-C072-830C-FA59602C7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84" y="6000636"/>
            <a:ext cx="1751100" cy="814748"/>
          </a:xfrm>
          <a:prstGeom prst="rect">
            <a:avLst/>
          </a:prstGeom>
        </p:spPr>
      </p:pic>
      <p:pic>
        <p:nvPicPr>
          <p:cNvPr id="21" name="Picture 20" descr="A black and white sign&#10;&#10;Description automatically generated">
            <a:extLst>
              <a:ext uri="{FF2B5EF4-FFF2-40B4-BE49-F238E27FC236}">
                <a16:creationId xmlns:a16="http://schemas.microsoft.com/office/drawing/2014/main" id="{2A814333-B6D4-38CE-6CC0-9C4A8B50AA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t="10683" r="1657" b="-1"/>
          <a:stretch/>
        </p:blipFill>
        <p:spPr>
          <a:xfrm>
            <a:off x="222008" y="6164049"/>
            <a:ext cx="2992830" cy="540325"/>
          </a:xfrm>
          <a:prstGeom prst="rect">
            <a:avLst/>
          </a:prstGeom>
        </p:spPr>
      </p:pic>
      <p:sp>
        <p:nvSpPr>
          <p:cNvPr id="4" name="Slide Number Placeholder 12">
            <a:extLst>
              <a:ext uri="{FF2B5EF4-FFF2-40B4-BE49-F238E27FC236}">
                <a16:creationId xmlns:a16="http://schemas.microsoft.com/office/drawing/2014/main" id="{46813C18-6E20-1ADE-EB8F-585FDDBC2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9549" y="6311900"/>
            <a:ext cx="390525" cy="365125"/>
          </a:xfrm>
        </p:spPr>
        <p:txBody>
          <a:bodyPr/>
          <a:lstStyle/>
          <a:p>
            <a:fld id="{D7913D14-22A0-4613-A95B-6A75A3FCC364}" type="slidenum">
              <a:rPr lang="en-US" smtClean="0"/>
              <a:t>8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340102E-91F8-54B8-83F9-9C3911ED9535}"/>
              </a:ext>
            </a:extLst>
          </p:cNvPr>
          <p:cNvSpPr txBox="1">
            <a:spLocks/>
          </p:cNvSpPr>
          <p:nvPr/>
        </p:nvSpPr>
        <p:spPr>
          <a:xfrm>
            <a:off x="3694356" y="1795235"/>
            <a:ext cx="524644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6302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Futura Book"/>
        <a:ea typeface=""/>
        <a:cs typeface=""/>
      </a:majorFont>
      <a:minorFont>
        <a:latin typeface="Futura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44D64ED13A5646B7AC35F7C919930F" ma:contentTypeVersion="16" ma:contentTypeDescription="Create a new document." ma:contentTypeScope="" ma:versionID="4fb04cc8074e1f0d30d86608aeb6691b">
  <xsd:schema xmlns:xsd="http://www.w3.org/2001/XMLSchema" xmlns:xs="http://www.w3.org/2001/XMLSchema" xmlns:p="http://schemas.microsoft.com/office/2006/metadata/properties" xmlns:ns2="34d3cf36-5888-4e78-8b97-02592df7c2e4" xmlns:ns3="d2ad3d50-f97c-48cc-a814-5d8c343793fe" xmlns:ns4="c8545394-d62f-41c5-826e-7d433587fcad" targetNamespace="http://schemas.microsoft.com/office/2006/metadata/properties" ma:root="true" ma:fieldsID="c28116040954b109f03c9d5c767731b4" ns2:_="" ns3:_="" ns4:_="">
    <xsd:import namespace="34d3cf36-5888-4e78-8b97-02592df7c2e4"/>
    <xsd:import namespace="d2ad3d50-f97c-48cc-a814-5d8c343793fe"/>
    <xsd:import namespace="c8545394-d62f-41c5-826e-7d433587fc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3cf36-5888-4e78-8b97-02592df7c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2f0037f-cd93-4add-9593-3c65ef38b2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ad3d50-f97c-48cc-a814-5d8c343793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45394-d62f-41c5-826e-7d433587fca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cd1ffd9b-f420-4e64-a924-b37ec1f9bce9}" ma:internalName="TaxCatchAll" ma:showField="CatchAllData" ma:web="d2ad3d50-f97c-48cc-a814-5d8c343793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545394-d62f-41c5-826e-7d433587fcad" xsi:nil="true"/>
    <SharedWithUsers xmlns="d2ad3d50-f97c-48cc-a814-5d8c343793fe">
      <UserInfo>
        <DisplayName>Suchkova, Dorothy</DisplayName>
        <AccountId>1927</AccountId>
        <AccountType/>
      </UserInfo>
    </SharedWithUsers>
    <lcf76f155ced4ddcb4097134ff3c332f xmlns="34d3cf36-5888-4e78-8b97-02592df7c2e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00657E1-277E-4ABD-B2BF-62B73B5D1A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D996B8-B30A-4BFA-8EA4-2CEEB4DE2E3E}"/>
</file>

<file path=customXml/itemProps3.xml><?xml version="1.0" encoding="utf-8"?>
<ds:datastoreItem xmlns:ds="http://schemas.openxmlformats.org/officeDocument/2006/customXml" ds:itemID="{82BA8479-CAD8-4450-A9AB-B6E69373BBEA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d2ad3d50-f97c-48cc-a814-5d8c343793fe"/>
    <ds:schemaRef ds:uri="http://purl.org/dc/terms/"/>
    <ds:schemaRef ds:uri="http://schemas.openxmlformats.org/package/2006/metadata/core-properties"/>
    <ds:schemaRef ds:uri="c8545394-d62f-41c5-826e-7d433587fcad"/>
    <ds:schemaRef ds:uri="http://www.w3.org/XML/1998/namespace"/>
    <ds:schemaRef ds:uri="087a9df9-1cd9-44dc-9de3-c1e4bf02f1c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</TotalTime>
  <Words>218</Words>
  <Application>Microsoft Office PowerPoint</Application>
  <PresentationFormat>Widescreen</PresentationFormat>
  <Paragraphs>52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Futura Book</vt:lpstr>
      <vt:lpstr>Office Theme</vt:lpstr>
      <vt:lpstr>Unsignalized Intersection Safety Improvement Project   Bicycle &amp; Pedestrian Advisory Committee Meeting April 18, 2024 Item A-4</vt:lpstr>
      <vt:lpstr>Local Roads Safety Plan – November 2021 </vt:lpstr>
      <vt:lpstr>State Highway Safety Improvement Program (HSIP) Grant</vt:lpstr>
      <vt:lpstr>Washington at Louise/Kensington</vt:lpstr>
      <vt:lpstr>Washington at Midway</vt:lpstr>
      <vt:lpstr>Washington at Tuller</vt:lpstr>
      <vt:lpstr>Jackson at Farragut/Revere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Fox Hills Neighborhood Traffic Management Plan and Bikeways Project</dc:title>
  <dc:creator>Thomas Check</dc:creator>
  <cp:lastModifiedBy>Ide, Alicia</cp:lastModifiedBy>
  <cp:revision>4</cp:revision>
  <dcterms:created xsi:type="dcterms:W3CDTF">2023-08-28T20:43:25Z</dcterms:created>
  <dcterms:modified xsi:type="dcterms:W3CDTF">2024-04-18T19:43:54Z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0x0101007D44D64ED13A5646B7AC35F7C919930F</vt:lpwstr>
  </property>
  <property fmtid="{D5CDD505-2E9C-101B-9397-08002B2CF9AE}" pid="3" name="MediaServiceImageTags">
    <vt:lpwstr/>
  </property>
  <property fmtid="{D5CDD505-2E9C-101B-9397-08002B2CF9AE}" pid="4" name="TaxKeyword">
    <vt:lpwstr/>
  </property>
  <property fmtid="{D5CDD505-2E9C-101B-9397-08002B2CF9AE}" pid="5" name="Topic">
    <vt:lpwstr/>
  </property>
  <property fmtid="{D5CDD505-2E9C-101B-9397-08002B2CF9AE}" pid="6" name="Document_x0020_Type">
    <vt:lpwstr/>
  </property>
  <property fmtid="{D5CDD505-2E9C-101B-9397-08002B2CF9AE}" pid="7" name="l45e5a0d55534e0297b3f2d225b649e8">
    <vt:lpwstr/>
  </property>
  <property fmtid="{D5CDD505-2E9C-101B-9397-08002B2CF9AE}" pid="8" name="Year">
    <vt:lpwstr/>
  </property>
  <property fmtid="{D5CDD505-2E9C-101B-9397-08002B2CF9AE}" pid="9" name="GoverningBody">
    <vt:lpwstr/>
  </property>
  <property fmtid="{D5CDD505-2E9C-101B-9397-08002B2CF9AE}" pid="10" name="Month">
    <vt:lpwstr/>
  </property>
  <property fmtid="{D5CDD505-2E9C-101B-9397-08002B2CF9AE}" pid="11" name="CCDepartment">
    <vt:lpwstr/>
  </property>
  <property fmtid="{D5CDD505-2E9C-101B-9397-08002B2CF9AE}" pid="12" name="Permit_x0020_Type">
    <vt:lpwstr/>
  </property>
  <property fmtid="{D5CDD505-2E9C-101B-9397-08002B2CF9AE}" pid="13" name="TaxKeywordTaxHTField">
    <vt:lpwstr/>
  </property>
  <property fmtid="{D5CDD505-2E9C-101B-9397-08002B2CF9AE}" pid="14" name="l45e5a0d55534e0297b3f2d225b649e1">
    <vt:lpwstr/>
  </property>
  <property fmtid="{D5CDD505-2E9C-101B-9397-08002B2CF9AE}" pid="15" name="Frequency">
    <vt:lpwstr/>
  </property>
  <property fmtid="{D5CDD505-2E9C-101B-9397-08002B2CF9AE}" pid="16" name="g78f31ed4722446baea59e8558c4e805">
    <vt:lpwstr/>
  </property>
  <property fmtid="{D5CDD505-2E9C-101B-9397-08002B2CF9AE}" pid="17" name="l45e5a0d55534e0297b3f2d225b649e9">
    <vt:lpwstr/>
  </property>
  <property fmtid="{D5CDD505-2E9C-101B-9397-08002B2CF9AE}" pid="18" name="l45e5a0d55534e0297b3f2d225b649e4">
    <vt:lpwstr/>
  </property>
  <property fmtid="{D5CDD505-2E9C-101B-9397-08002B2CF9AE}" pid="19" name="g24e7d8ff8074e1e87875c48771deadc">
    <vt:lpwstr/>
  </property>
  <property fmtid="{D5CDD505-2E9C-101B-9397-08002B2CF9AE}" pid="20" name="Division">
    <vt:lpwstr/>
  </property>
  <property fmtid="{D5CDD505-2E9C-101B-9397-08002B2CF9AE}" pid="21" name="l45e5a0d55534e0297b3f2d225b649e7">
    <vt:lpwstr/>
  </property>
  <property fmtid="{D5CDD505-2E9C-101B-9397-08002B2CF9AE}" pid="22" name="l45e5a0d55534e0297b3f2d225b649e2">
    <vt:lpwstr/>
  </property>
  <property fmtid="{D5CDD505-2E9C-101B-9397-08002B2CF9AE}" pid="23" name="CC_Year">
    <vt:lpwstr/>
  </property>
  <property fmtid="{D5CDD505-2E9C-101B-9397-08002B2CF9AE}" pid="24" name="l45e5a0d55534e0297b3f2d225b649e5">
    <vt:lpwstr/>
  </property>
  <property fmtid="{D5CDD505-2E9C-101B-9397-08002B2CF9AE}" pid="25" name="f3df0ed585cb4905a698ac3d5f73b64c">
    <vt:lpwstr/>
  </property>
  <property fmtid="{D5CDD505-2E9C-101B-9397-08002B2CF9AE}" pid="26" name="Permit Type">
    <vt:lpwstr/>
  </property>
  <property fmtid="{D5CDD505-2E9C-101B-9397-08002B2CF9AE}" pid="27" name="Document Type">
    <vt:lpwstr/>
  </property>
</Properties>
</file>