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7B6_5809624D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758" r:id="rId5"/>
    <p:sldId id="270" r:id="rId6"/>
    <p:sldId id="275" r:id="rId7"/>
    <p:sldId id="257" r:id="rId8"/>
    <p:sldId id="272" r:id="rId9"/>
    <p:sldId id="1981" r:id="rId10"/>
    <p:sldId id="1934" r:id="rId11"/>
    <p:sldId id="1886" r:id="rId12"/>
    <p:sldId id="1980" r:id="rId13"/>
    <p:sldId id="1936" r:id="rId14"/>
    <p:sldId id="1977" r:id="rId15"/>
    <p:sldId id="1972" r:id="rId16"/>
    <p:sldId id="1974" r:id="rId17"/>
    <p:sldId id="1976" r:id="rId18"/>
    <p:sldId id="1948" r:id="rId19"/>
    <p:sldId id="1906" r:id="rId20"/>
    <p:sldId id="1982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986B4A-92D7-4A59-8382-60F36CE954B2}">
          <p14:sldIdLst>
            <p14:sldId id="758"/>
            <p14:sldId id="270"/>
            <p14:sldId id="275"/>
            <p14:sldId id="257"/>
            <p14:sldId id="272"/>
            <p14:sldId id="1981"/>
            <p14:sldId id="1934"/>
            <p14:sldId id="1886"/>
            <p14:sldId id="1980"/>
            <p14:sldId id="1936"/>
            <p14:sldId id="1977"/>
            <p14:sldId id="1972"/>
            <p14:sldId id="1974"/>
            <p14:sldId id="1976"/>
            <p14:sldId id="1948"/>
            <p14:sldId id="1906"/>
            <p14:sldId id="19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72BB4C-2501-AC77-225E-E14A08A1BADD}" name="David Mercier" initials="DM" userId="S::DMERCIER@mbakerintl.com::b4479f9e-a569-48c8-b65b-85800acfe876" providerId="AD"/>
  <p188:author id="{6664634F-0244-1346-7DBC-01015E29DA9E}" name="Bonilla, Courtney" initials="BC" userId="S::Courtney.Bonilla@mbakerintl.com::d83fa063-8615-4a35-bb53-557d3d3ec626" providerId="AD"/>
  <p188:author id="{B6D12C9E-B209-8E2D-D8AC-9832BCC3EDB6}" name="Rebecca Kaliff" initials="RK" userId="Rebecca Kaliff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1E4"/>
    <a:srgbClr val="05345B"/>
    <a:srgbClr val="FFD966"/>
    <a:srgbClr val="3C8C93"/>
    <a:srgbClr val="8BCACF"/>
    <a:srgbClr val="BDD7EE"/>
    <a:srgbClr val="0D5892"/>
    <a:srgbClr val="FFF2CC"/>
    <a:srgbClr val="DFF0F1"/>
    <a:srgbClr val="53B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7279" autoAdjust="0"/>
  </p:normalViewPr>
  <p:slideViewPr>
    <p:cSldViewPr snapToGrid="0">
      <p:cViewPr varScale="1">
        <p:scale>
          <a:sx n="80" d="100"/>
          <a:sy n="80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2282"/>
    </p:cViewPr>
  </p:sorterViewPr>
  <p:notesViewPr>
    <p:cSldViewPr snapToGrid="0">
      <p:cViewPr varScale="1">
        <p:scale>
          <a:sx n="78" d="100"/>
          <a:sy n="78" d="100"/>
        </p:scale>
        <p:origin x="577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modernComment_7B6_580962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5F4925-0457-4606-A64C-C7219287F1C6}" authorId="{B572BB4C-2501-AC77-225E-E14A08A1BADD}" status="resolved" created="2022-09-08T20:13:54.756" complete="100000">
    <pc:sldMkLst xmlns:pc="http://schemas.microsoft.com/office/powerpoint/2013/main/command">
      <pc:docMk/>
      <pc:sldMk cId="1477009997" sldId="1974"/>
    </pc:sldMkLst>
    <p188:txBody>
      <a:bodyPr/>
      <a:lstStyle/>
      <a:p>
        <a:r>
          <a:rPr lang="en-US"/>
          <a:t>Update rendering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5297478-23C5-495D-9E6B-4C77FCE6EA33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0A0A2E8-7F3E-4683-A859-29F6056F7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84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D655B6F-1100-4706-8A42-961F0306FC1D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806E1DC-649E-4A30-9A39-6E1BDDC52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05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B54E-457F-4FFA-AA01-96EDB680E0C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0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focus our stormwater efforts, we underwent the plan in 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1B54E-457F-4FFA-AA01-96EDB680E0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9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1200" spc="-5" dirty="0">
                <a:effectLst/>
                <a:latin typeface="Calisto MT" panose="02040603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Located beneath the Park’s grass and baseball fields, the project initially focused on constructing a 1.2-acre underground storage chamber beneath the Park to capture and treat stormwater runoff from the roadway and surrounding neighborhood. </a:t>
            </a:r>
            <a:r>
              <a:rPr lang="en-US" sz="1800" dirty="0">
                <a:effectLst/>
                <a:latin typeface="Calisto MT" panose="02040603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original concept from 2021, shown here, included the installation of 2.0 acres of a </a:t>
            </a:r>
            <a:r>
              <a:rPr lang="en-US" sz="1800" dirty="0" err="1">
                <a:effectLst/>
                <a:latin typeface="Calisto MT" panose="02040603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permavoid</a:t>
            </a:r>
            <a:r>
              <a:rPr lang="en-US" sz="1800" dirty="0">
                <a:effectLst/>
                <a:latin typeface="Calisto MT" panose="02040603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irrigation shallow reservoir beneath the Park but above the storage chamber to provide passive year-round irrigation. Utilities, delineations, and infiltration rates were evaluated through GIS analysis and best available data, after which a field survey was performed.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4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0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Bioswales/Rain Gardens</a:t>
            </a:r>
          </a:p>
          <a:p>
            <a:r>
              <a:rPr lang="en-US"/>
              <a:t>Educational signage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3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5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5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4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Seeking project funding partners – Caltrans </a:t>
            </a:r>
            <a:r>
              <a:rPr lang="en-US"/>
              <a:t>is interested.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0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4000" b="0" baseline="0" dirty="0" smtClean="0">
                <a:solidFill>
                  <a:srgbClr val="145D95"/>
                </a:solidFill>
                <a:latin typeface="Arial" charset="0"/>
                <a:ea typeface="MS UI Gothic" panose="020B0600070205080204" pitchFamily="34" charset="-128"/>
                <a:cs typeface="Consolas" panose="020B0609020204030204" pitchFamily="49" charset="0"/>
              </a:defRPr>
            </a:lvl1pPr>
          </a:lstStyle>
          <a:p>
            <a:pPr lvl="0" algn="r" eaLnBrk="0" fontAlgn="base" hangingPunct="0">
              <a:lnSpc>
                <a:spcPct val="110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292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3600" cap="none" baseline="0" dirty="0" smtClean="0">
                <a:solidFill>
                  <a:schemeClr val="bg2">
                    <a:lumMod val="50000"/>
                  </a:schemeClr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+mn-cs"/>
              </a:defRPr>
            </a:lvl1pPr>
          </a:lstStyle>
          <a:p>
            <a:pPr marL="0" lvl="0" indent="0" algn="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145D95"/>
              </a:buClr>
              <a:buSzPct val="85000"/>
              <a:buFont typeface="Arial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4/22/2014</a:t>
            </a:r>
          </a:p>
        </p:txBody>
      </p:sp>
    </p:spTree>
    <p:extLst>
      <p:ext uri="{BB962C8B-B14F-4D97-AF65-F5344CB8AC3E}">
        <p14:creationId xmlns:p14="http://schemas.microsoft.com/office/powerpoint/2010/main" val="166112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lang="en-US" sz="4400" b="0" baseline="0" dirty="0">
                <a:solidFill>
                  <a:srgbClr val="145D95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Consolas" panose="020B0609020204030204" pitchFamily="49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/>
              <a:t>4/22/2014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chemeClr val="bg1">
                  <a:alpha val="8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2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6E8C5D-F483-493C-AF4D-7CF4996FEAF5}"/>
              </a:ext>
            </a:extLst>
          </p:cNvPr>
          <p:cNvGrpSpPr/>
          <p:nvPr userDrawn="1"/>
        </p:nvGrpSpPr>
        <p:grpSpPr>
          <a:xfrm>
            <a:off x="0" y="0"/>
            <a:ext cx="12192000" cy="1056640"/>
            <a:chOff x="0" y="0"/>
            <a:chExt cx="12192000" cy="1056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F9459F-1040-4A84-BB8B-1D3C423A373A}"/>
                </a:ext>
              </a:extLst>
            </p:cNvPr>
            <p:cNvSpPr/>
            <p:nvPr/>
          </p:nvSpPr>
          <p:spPr>
            <a:xfrm>
              <a:off x="0" y="0"/>
              <a:ext cx="11546328" cy="1056640"/>
            </a:xfrm>
            <a:prstGeom prst="rect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E9983B33-6275-4940-B24B-38CBE975652D}"/>
                </a:ext>
              </a:extLst>
            </p:cNvPr>
            <p:cNvSpPr/>
            <p:nvPr/>
          </p:nvSpPr>
          <p:spPr>
            <a:xfrm rot="5400000">
              <a:off x="11340844" y="205484"/>
              <a:ext cx="1056640" cy="645672"/>
            </a:xfrm>
            <a:prstGeom prst="rtTriangle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292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Clr>
                <a:srgbClr val="3C8C93"/>
              </a:buClr>
              <a:buFont typeface="Wingdings" panose="05000000000000000000" pitchFamily="2" charset="2"/>
              <a:buChar char="§"/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342900" lvl="0" indent="-3429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145D95"/>
              </a:buClr>
              <a:buSzPct val="85000"/>
              <a:buChar char="▼"/>
            </a:pPr>
            <a:r>
              <a:rPr lang="en-US"/>
              <a:t>Click to edit Master text styles</a:t>
            </a:r>
          </a:p>
          <a:p>
            <a:pPr lvl="1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>
                <a:schemeClr val="accent1">
                  <a:lumMod val="50000"/>
                </a:schemeClr>
              </a:buClr>
              <a:buSzPct val="105000"/>
            </a:pPr>
            <a:r>
              <a:rPr lang="en-US"/>
              <a:t>Second level</a:t>
            </a:r>
          </a:p>
          <a:p>
            <a:pPr marL="1085850" lvl="2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SzPct val="115000"/>
            </a:pPr>
            <a:r>
              <a:rPr lang="en-US"/>
              <a:t>Third level</a:t>
            </a:r>
          </a:p>
          <a:p>
            <a:pPr marL="1485900" lvl="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har char="–"/>
            </a:pPr>
            <a:r>
              <a:rPr lang="en-US"/>
              <a:t>Fourth level</a:t>
            </a:r>
          </a:p>
          <a:p>
            <a:pPr marL="1771650" lvl="4" indent="-17145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har char="»"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4/22/2014</a:t>
            </a:r>
          </a:p>
        </p:txBody>
      </p:sp>
    </p:spTree>
    <p:extLst>
      <p:ext uri="{BB962C8B-B14F-4D97-AF65-F5344CB8AC3E}">
        <p14:creationId xmlns:p14="http://schemas.microsoft.com/office/powerpoint/2010/main" val="258029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ACE73A4-A7B8-4F8B-98BC-ACAE9F3FEDEE}"/>
              </a:ext>
            </a:extLst>
          </p:cNvPr>
          <p:cNvGrpSpPr/>
          <p:nvPr userDrawn="1"/>
        </p:nvGrpSpPr>
        <p:grpSpPr>
          <a:xfrm>
            <a:off x="0" y="0"/>
            <a:ext cx="12192000" cy="1056640"/>
            <a:chOff x="0" y="0"/>
            <a:chExt cx="12192000" cy="1056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084B01-2472-47A8-A818-BF1A4408C626}"/>
                </a:ext>
              </a:extLst>
            </p:cNvPr>
            <p:cNvSpPr/>
            <p:nvPr/>
          </p:nvSpPr>
          <p:spPr>
            <a:xfrm>
              <a:off x="0" y="0"/>
              <a:ext cx="11546328" cy="1056640"/>
            </a:xfrm>
            <a:prstGeom prst="rect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19BF6DDD-2F0D-4D5B-8A1B-E0A18764CF5D}"/>
                </a:ext>
              </a:extLst>
            </p:cNvPr>
            <p:cNvSpPr/>
            <p:nvPr/>
          </p:nvSpPr>
          <p:spPr>
            <a:xfrm rot="5400000">
              <a:off x="11340844" y="205484"/>
              <a:ext cx="1056640" cy="645672"/>
            </a:xfrm>
            <a:prstGeom prst="rtTriangle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4/22/2014</a:t>
            </a:r>
          </a:p>
        </p:txBody>
      </p:sp>
    </p:spTree>
    <p:extLst>
      <p:ext uri="{BB962C8B-B14F-4D97-AF65-F5344CB8AC3E}">
        <p14:creationId xmlns:p14="http://schemas.microsoft.com/office/powerpoint/2010/main" val="94925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F01FD-A27C-4794-B512-35EFC7AC999A}"/>
              </a:ext>
            </a:extLst>
          </p:cNvPr>
          <p:cNvGrpSpPr/>
          <p:nvPr userDrawn="1"/>
        </p:nvGrpSpPr>
        <p:grpSpPr>
          <a:xfrm>
            <a:off x="0" y="0"/>
            <a:ext cx="12192000" cy="1056640"/>
            <a:chOff x="0" y="0"/>
            <a:chExt cx="12192000" cy="1056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CBD986-1659-4D58-9A87-D6D01E48D3A1}"/>
                </a:ext>
              </a:extLst>
            </p:cNvPr>
            <p:cNvSpPr/>
            <p:nvPr/>
          </p:nvSpPr>
          <p:spPr>
            <a:xfrm>
              <a:off x="0" y="0"/>
              <a:ext cx="11546328" cy="1056640"/>
            </a:xfrm>
            <a:prstGeom prst="rect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104AB6C5-0328-474A-92E7-DC6C7371050A}"/>
                </a:ext>
              </a:extLst>
            </p:cNvPr>
            <p:cNvSpPr/>
            <p:nvPr/>
          </p:nvSpPr>
          <p:spPr>
            <a:xfrm rot="5400000">
              <a:off x="11340844" y="205484"/>
              <a:ext cx="1056640" cy="645672"/>
            </a:xfrm>
            <a:prstGeom prst="rtTriangle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3980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4/22/2014</a:t>
            </a:r>
          </a:p>
        </p:txBody>
      </p:sp>
    </p:spTree>
    <p:extLst>
      <p:ext uri="{BB962C8B-B14F-4D97-AF65-F5344CB8AC3E}">
        <p14:creationId xmlns:p14="http://schemas.microsoft.com/office/powerpoint/2010/main" val="147213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E3F79C0-3CD3-4BE6-BD56-8B74090165DA}"/>
              </a:ext>
            </a:extLst>
          </p:cNvPr>
          <p:cNvGrpSpPr/>
          <p:nvPr userDrawn="1"/>
        </p:nvGrpSpPr>
        <p:grpSpPr>
          <a:xfrm>
            <a:off x="0" y="0"/>
            <a:ext cx="12192000" cy="1056640"/>
            <a:chOff x="0" y="0"/>
            <a:chExt cx="12192000" cy="1056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28524C-8149-438D-B68E-5A5C69CC9D09}"/>
                </a:ext>
              </a:extLst>
            </p:cNvPr>
            <p:cNvSpPr/>
            <p:nvPr/>
          </p:nvSpPr>
          <p:spPr>
            <a:xfrm>
              <a:off x="0" y="0"/>
              <a:ext cx="11546328" cy="1056640"/>
            </a:xfrm>
            <a:prstGeom prst="rect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2DA1C29E-7776-4502-BAFE-8A97C88179C1}"/>
                </a:ext>
              </a:extLst>
            </p:cNvPr>
            <p:cNvSpPr/>
            <p:nvPr/>
          </p:nvSpPr>
          <p:spPr>
            <a:xfrm rot="5400000">
              <a:off x="11340844" y="205484"/>
              <a:ext cx="1056640" cy="645672"/>
            </a:xfrm>
            <a:prstGeom prst="rtTriangle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4/22/2014</a:t>
            </a:r>
          </a:p>
        </p:txBody>
      </p:sp>
    </p:spTree>
    <p:extLst>
      <p:ext uri="{BB962C8B-B14F-4D97-AF65-F5344CB8AC3E}">
        <p14:creationId xmlns:p14="http://schemas.microsoft.com/office/powerpoint/2010/main" val="373121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4/22/2014</a:t>
            </a:r>
          </a:p>
        </p:txBody>
      </p:sp>
    </p:spTree>
    <p:extLst>
      <p:ext uri="{BB962C8B-B14F-4D97-AF65-F5344CB8AC3E}">
        <p14:creationId xmlns:p14="http://schemas.microsoft.com/office/powerpoint/2010/main" val="185889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4/22/2014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6C1DA4-3D8F-456D-8F89-7D6C2CCA991C}"/>
              </a:ext>
            </a:extLst>
          </p:cNvPr>
          <p:cNvGrpSpPr/>
          <p:nvPr userDrawn="1"/>
        </p:nvGrpSpPr>
        <p:grpSpPr>
          <a:xfrm>
            <a:off x="0" y="0"/>
            <a:ext cx="12192000" cy="1056640"/>
            <a:chOff x="0" y="0"/>
            <a:chExt cx="12192000" cy="1056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DA2446-7EC1-451D-B4A1-6E16CDE58566}"/>
                </a:ext>
              </a:extLst>
            </p:cNvPr>
            <p:cNvSpPr/>
            <p:nvPr/>
          </p:nvSpPr>
          <p:spPr>
            <a:xfrm>
              <a:off x="0" y="0"/>
              <a:ext cx="11546328" cy="1056640"/>
            </a:xfrm>
            <a:prstGeom prst="rect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4EF6109E-E671-4A7D-822A-A751AFCEE633}"/>
                </a:ext>
              </a:extLst>
            </p:cNvPr>
            <p:cNvSpPr/>
            <p:nvPr/>
          </p:nvSpPr>
          <p:spPr>
            <a:xfrm rot="5400000">
              <a:off x="11340844" y="205484"/>
              <a:ext cx="1056640" cy="645672"/>
            </a:xfrm>
            <a:prstGeom prst="rtTriangle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464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4/22/2014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45D84C-C04B-449D-AC7D-7231CC846A89}"/>
              </a:ext>
            </a:extLst>
          </p:cNvPr>
          <p:cNvGrpSpPr/>
          <p:nvPr userDrawn="1"/>
        </p:nvGrpSpPr>
        <p:grpSpPr>
          <a:xfrm>
            <a:off x="0" y="0"/>
            <a:ext cx="12192000" cy="1056640"/>
            <a:chOff x="0" y="0"/>
            <a:chExt cx="12192000" cy="1056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795FD0-A0A3-4863-AB18-86EBA4E0A664}"/>
                </a:ext>
              </a:extLst>
            </p:cNvPr>
            <p:cNvSpPr/>
            <p:nvPr/>
          </p:nvSpPr>
          <p:spPr>
            <a:xfrm>
              <a:off x="0" y="0"/>
              <a:ext cx="11546328" cy="1056640"/>
            </a:xfrm>
            <a:prstGeom prst="rect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1C36D704-8F44-498F-AF6F-FCB9E128E4D7}"/>
                </a:ext>
              </a:extLst>
            </p:cNvPr>
            <p:cNvSpPr/>
            <p:nvPr/>
          </p:nvSpPr>
          <p:spPr>
            <a:xfrm rot="5400000">
              <a:off x="11340844" y="205484"/>
              <a:ext cx="1056640" cy="645672"/>
            </a:xfrm>
            <a:prstGeom prst="rtTriangle">
              <a:avLst/>
            </a:prstGeom>
            <a:solidFill>
              <a:srgbClr val="145D95"/>
            </a:solidFill>
            <a:ln>
              <a:solidFill>
                <a:srgbClr val="145D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172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5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8641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8000"/>
                </a:schemeClr>
              </a:gs>
              <a:gs pos="100000">
                <a:schemeClr val="bg1">
                  <a:alpha val="8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564" y="-252413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ct val="9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564" y="1253331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292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956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996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196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4/22/2014</a:t>
            </a:r>
          </a:p>
        </p:txBody>
      </p:sp>
    </p:spTree>
    <p:extLst>
      <p:ext uri="{BB962C8B-B14F-4D97-AF65-F5344CB8AC3E}">
        <p14:creationId xmlns:p14="http://schemas.microsoft.com/office/powerpoint/2010/main" val="395848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baseline="0" dirty="0" smtClean="0">
          <a:solidFill>
            <a:srgbClr val="145D95"/>
          </a:solidFill>
          <a:latin typeface="MS UI Gothic" panose="020B0600070205080204" pitchFamily="34" charset="-128"/>
          <a:ea typeface="MS UI Gothic" panose="020B0600070205080204" pitchFamily="34" charset="-128"/>
          <a:cs typeface="Consolas" panose="020B0609020204030204" pitchFamily="49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cap="none" baseline="0" dirty="0" smtClean="0">
          <a:solidFill>
            <a:srgbClr val="404040"/>
          </a:solidFill>
          <a:latin typeface="MS UI Gothic" panose="020B0600070205080204" pitchFamily="34" charset="-128"/>
          <a:ea typeface="MS UI Gothic" panose="020B060007020508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C8C93"/>
        </a:buClr>
        <a:buFont typeface="Wingdings" panose="05000000000000000000" pitchFamily="2" charset="2"/>
        <a:buChar char="§"/>
        <a:defRPr lang="en-US" sz="2800" b="1" kern="1200" dirty="0" smtClean="0">
          <a:solidFill>
            <a:srgbClr val="05345B"/>
          </a:solidFill>
          <a:latin typeface="MS UI Gothic" panose="020B0600070205080204" pitchFamily="34" charset="-128"/>
          <a:ea typeface="MS UI Gothic" panose="020B060007020508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600" kern="1200" dirty="0" smtClean="0">
          <a:solidFill>
            <a:srgbClr val="05345B"/>
          </a:solidFill>
          <a:latin typeface="MS UI Gothic" panose="020B0600070205080204" pitchFamily="34" charset="-128"/>
          <a:ea typeface="MS UI Gothic" panose="020B060007020508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rgbClr val="05345B"/>
          </a:solidFill>
          <a:latin typeface="MS UI Gothic" panose="020B0600070205080204" pitchFamily="34" charset="-128"/>
          <a:ea typeface="MS UI Gothic" panose="020B060007020508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rgbClr val="05345B"/>
          </a:solidFill>
          <a:latin typeface="MS UI Gothic" panose="020B0600070205080204" pitchFamily="34" charset="-128"/>
          <a:ea typeface="MS UI 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B6_5809624D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Sean.singletary@culvercity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10410AFE-6C75-9659-DC76-FD0B5B040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5AA2F4F-B5DB-4D98-BCB6-B136D6D100C4}"/>
              </a:ext>
            </a:extLst>
          </p:cNvPr>
          <p:cNvSpPr/>
          <p:nvPr/>
        </p:nvSpPr>
        <p:spPr>
          <a:xfrm rot="5400000">
            <a:off x="2655606" y="-2946165"/>
            <a:ext cx="7148556" cy="12459773"/>
          </a:xfrm>
          <a:prstGeom prst="triangle">
            <a:avLst>
              <a:gd name="adj" fmla="val 100000"/>
            </a:avLst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468B74-45FD-42D3-BABB-3272F0637743}"/>
              </a:ext>
            </a:extLst>
          </p:cNvPr>
          <p:cNvSpPr txBox="1">
            <a:spLocks/>
          </p:cNvSpPr>
          <p:nvPr/>
        </p:nvSpPr>
        <p:spPr>
          <a:xfrm>
            <a:off x="133892" y="3739224"/>
            <a:ext cx="7779619" cy="177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baseline="0">
                <a:solidFill>
                  <a:schemeClr val="bg1"/>
                </a:solidFill>
                <a:latin typeface="MS UI Gothic" panose="020B0600070205080204" pitchFamily="34" charset="-128"/>
                <a:ea typeface="MS UI Gothic" panose="020B0600070205080204" pitchFamily="34" charset="-128"/>
                <a:cs typeface="Consolas" panose="020B0609020204030204" pitchFamily="49" charset="0"/>
              </a:defRPr>
            </a:lvl1pPr>
          </a:lstStyle>
          <a:p>
            <a:r>
              <a:rPr lang="en-US" sz="4400" dirty="0">
                <a:solidFill>
                  <a:srgbClr val="0D589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Syd Kronenthal Park</a:t>
            </a:r>
          </a:p>
          <a:p>
            <a:r>
              <a:rPr lang="en-US" sz="4400" dirty="0">
                <a:solidFill>
                  <a:srgbClr val="0D589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Stormwater Capture Project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Feasibility Study - Status Update</a:t>
            </a:r>
            <a:br>
              <a:rPr lang="en-US" sz="4400" dirty="0">
                <a:solidFill>
                  <a:srgbClr val="0D5892"/>
                </a:solidFill>
              </a:rPr>
            </a:br>
            <a:r>
              <a:rPr lang="en-US" sz="2800" dirty="0">
                <a:solidFill>
                  <a:srgbClr val="0D5892"/>
                </a:solidFill>
              </a:rPr>
              <a:t> </a:t>
            </a:r>
            <a:endParaRPr lang="en-US" sz="1800" dirty="0">
              <a:solidFill>
                <a:srgbClr val="0D5892"/>
              </a:solidFill>
            </a:endParaRPr>
          </a:p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March 23, 2023</a:t>
            </a:r>
          </a:p>
          <a:p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City of Culver City Sustainability Subcommittee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Presenter: Sean Singletary, Environmental Programs &amp; Operations Manager, City of Culver City Department of Public Works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553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water on the side&#10;&#10;Description automatically generated with low confidence">
            <a:extLst>
              <a:ext uri="{FF2B5EF4-FFF2-40B4-BE49-F238E27FC236}">
                <a16:creationId xmlns:a16="http://schemas.microsoft.com/office/drawing/2014/main" id="{6967760A-097F-F871-D0B2-08F00EAE0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156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00176C-A864-46B4-9D3A-7F32DE84C3BC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Adams Channel confluence with Ballona Creek</a:t>
            </a:r>
          </a:p>
        </p:txBody>
      </p:sp>
    </p:spTree>
    <p:extLst>
      <p:ext uri="{BB962C8B-B14F-4D97-AF65-F5344CB8AC3E}">
        <p14:creationId xmlns:p14="http://schemas.microsoft.com/office/powerpoint/2010/main" val="108983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6B6DA673-2099-4A96-8038-C6BD6612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3" y="63909"/>
            <a:ext cx="9781202" cy="93652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Primary Treatment – Capture and Use</a:t>
            </a:r>
          </a:p>
        </p:txBody>
      </p:sp>
      <p:pic>
        <p:nvPicPr>
          <p:cNvPr id="5" name="Picture 4" descr="StormTrap Stormwater Solutions - Stormwater Management &amp; Treatment">
            <a:extLst>
              <a:ext uri="{FF2B5EF4-FFF2-40B4-BE49-F238E27FC236}">
                <a16:creationId xmlns:a16="http://schemas.microsoft.com/office/drawing/2014/main" id="{EC1283B5-E9B9-4992-8BD0-A444020EB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/>
          <a:stretch/>
        </p:blipFill>
        <p:spPr bwMode="auto">
          <a:xfrm>
            <a:off x="199564" y="1073150"/>
            <a:ext cx="4785926" cy="38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B0BD13A-162B-4DBD-9139-F042ADA04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16" y="1388300"/>
            <a:ext cx="2735218" cy="2795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F61F8-2BC1-4B81-9515-6EDE3EAAC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51930"/>
          <a:stretch/>
        </p:blipFill>
        <p:spPr bwMode="auto">
          <a:xfrm>
            <a:off x="3790950" y="3694876"/>
            <a:ext cx="5538854" cy="30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1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FE995-A7F0-4A32-A0AD-4C0F57536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7" y="1319869"/>
            <a:ext cx="11949262" cy="4634643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6B6DA673-2099-4A96-8038-C6BD6612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3" y="63909"/>
            <a:ext cx="8200052" cy="93652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Secondary Treatment Alternatives -  Infiltration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CC1832D-2451-4CCB-8E4E-939B911E9746}"/>
              </a:ext>
            </a:extLst>
          </p:cNvPr>
          <p:cNvSpPr/>
          <p:nvPr/>
        </p:nvSpPr>
        <p:spPr>
          <a:xfrm>
            <a:off x="7416860" y="5035392"/>
            <a:ext cx="448304" cy="464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9E93D57-69F5-4734-B71A-C5AC1AD0A046}"/>
              </a:ext>
            </a:extLst>
          </p:cNvPr>
          <p:cNvSpPr/>
          <p:nvPr/>
        </p:nvSpPr>
        <p:spPr>
          <a:xfrm>
            <a:off x="9813338" y="5073723"/>
            <a:ext cx="448304" cy="464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32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F4A7F78-7E3C-4A88-A3C4-AE54EF1E9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36" y="2311452"/>
            <a:ext cx="7946309" cy="3082056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6B6DA673-2099-4A96-8038-C6BD6612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2" y="63909"/>
            <a:ext cx="9295428" cy="93652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Secondary Treatment Alternatives - Divert to Sewer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CF07B-FD31-4BB9-AFF7-1D4FCABE719B}"/>
              </a:ext>
            </a:extLst>
          </p:cNvPr>
          <p:cNvSpPr txBox="1"/>
          <p:nvPr/>
        </p:nvSpPr>
        <p:spPr>
          <a:xfrm>
            <a:off x="7946309" y="5393508"/>
            <a:ext cx="403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Hyperion Treatment Plant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6753D-02ED-44DE-89B0-B53B296F8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858" t="1" r="16298" b="-1"/>
          <a:stretch/>
        </p:blipFill>
        <p:spPr>
          <a:xfrm>
            <a:off x="7751365" y="2425200"/>
            <a:ext cx="4230113" cy="285455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184BA31-C4EC-4EAF-A47F-4C481F2A9B81}"/>
              </a:ext>
            </a:extLst>
          </p:cNvPr>
          <p:cNvSpPr/>
          <p:nvPr/>
        </p:nvSpPr>
        <p:spPr>
          <a:xfrm>
            <a:off x="7577391" y="4070423"/>
            <a:ext cx="866775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099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6B6DA673-2099-4A96-8038-C6BD6612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2" y="63909"/>
            <a:ext cx="9638328" cy="936523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Secondary Treatment Alternatives - Treat and Release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CF07B-FD31-4BB9-AFF7-1D4FCABE719B}"/>
              </a:ext>
            </a:extLst>
          </p:cNvPr>
          <p:cNvSpPr txBox="1"/>
          <p:nvPr/>
        </p:nvSpPr>
        <p:spPr>
          <a:xfrm>
            <a:off x="8166775" y="5630273"/>
            <a:ext cx="4035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Treatment Device</a:t>
            </a:r>
          </a:p>
        </p:txBody>
      </p:sp>
      <p:pic>
        <p:nvPicPr>
          <p:cNvPr id="4" name="Picture 3" descr="A picture containing cement&#10;&#10;Description automatically generated">
            <a:extLst>
              <a:ext uri="{FF2B5EF4-FFF2-40B4-BE49-F238E27FC236}">
                <a16:creationId xmlns:a16="http://schemas.microsoft.com/office/drawing/2014/main" id="{1E5A796D-2F51-457B-AD53-9A273AACC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4849" y="2304201"/>
            <a:ext cx="3441527" cy="3049851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DAC747A-2A2C-48C9-9102-DFA60B521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6" y="2191326"/>
            <a:ext cx="8154298" cy="316272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9268340-EDBE-4E15-ABD8-C4EC397FE490}"/>
              </a:ext>
            </a:extLst>
          </p:cNvPr>
          <p:cNvSpPr/>
          <p:nvPr/>
        </p:nvSpPr>
        <p:spPr>
          <a:xfrm>
            <a:off x="8046524" y="4247888"/>
            <a:ext cx="866775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58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38DF318E-0F7D-8F9E-1D4C-776B9A4DE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843858"/>
              </p:ext>
            </p:extLst>
          </p:nvPr>
        </p:nvGraphicFramePr>
        <p:xfrm>
          <a:off x="152412" y="1119544"/>
          <a:ext cx="11887176" cy="2677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71">
                  <a:extLst>
                    <a:ext uri="{9D8B030D-6E8A-4147-A177-3AD203B41FA5}">
                      <a16:colId xmlns:a16="http://schemas.microsoft.com/office/drawing/2014/main" val="1939542456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422844116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42998846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261241104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340242400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166055095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648384853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309473427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79621704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62285549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956857547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364578536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779729291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99113972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45748177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624688223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21219954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113307785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383673590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783795806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285169743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440740862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760125630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806145343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624640380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870923117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75560210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593295739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71222920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42595084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044554063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968035731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006448749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932222994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90452472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485333042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398682929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440790722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612277233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675290642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395209705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798305122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531397065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44716876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601715827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804754673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458292599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807766699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402208140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949207964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653543676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4134242541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345425323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66310109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2029158398"/>
                    </a:ext>
                  </a:extLst>
                </a:gridCol>
                <a:gridCol w="212271">
                  <a:extLst>
                    <a:ext uri="{9D8B030D-6E8A-4147-A177-3AD203B41FA5}">
                      <a16:colId xmlns:a16="http://schemas.microsoft.com/office/drawing/2014/main" val="148510159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marL="27432"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5345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gridSpan="12">
                  <a:txBody>
                    <a:bodyPr/>
                    <a:lstStyle/>
                    <a:p>
                      <a:pPr marL="27432"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5345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gridSpan="12">
                  <a:txBody>
                    <a:bodyPr/>
                    <a:lstStyle/>
                    <a:p>
                      <a:pPr marL="27432"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5345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gridSpan="12">
                  <a:txBody>
                    <a:bodyPr/>
                    <a:lstStyle/>
                    <a:p>
                      <a:pPr marL="27432"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5345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gridSpan="12">
                  <a:txBody>
                    <a:bodyPr/>
                    <a:lstStyle/>
                    <a:p>
                      <a:pPr marL="27432"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5345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gridSpan="4">
                  <a:txBody>
                    <a:bodyPr/>
                    <a:lstStyle/>
                    <a:p>
                      <a:pPr marL="27432"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</a:t>
                      </a:r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5345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/>
                </a:tc>
                <a:extLst>
                  <a:ext uri="{0D108BD9-81ED-4DB2-BD59-A6C34878D82A}">
                    <a16:rowId xmlns:a16="http://schemas.microsoft.com/office/drawing/2014/main" val="2293525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27432" algn="l" fontAlgn="b"/>
                      <a:r>
                        <a:rPr lang="en-N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</a:p>
                  </a:txBody>
                  <a:tcPr marL="9525" marR="9525" marT="9525" marB="0" vert="vert270" anchor="b"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03050"/>
                  </a:ext>
                </a:extLst>
              </a:tr>
              <a:tr h="81876">
                <a:tc gridSpan="1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gridSpan="15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7432" algn="l" fontAlgn="b"/>
                      <a:endParaRPr lang="en-N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b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169590"/>
                  </a:ext>
                </a:extLst>
              </a:tr>
              <a:tr h="370840">
                <a:tc gridSpan="11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Feasibility Study</a:t>
                      </a:r>
                      <a:endParaRPr lang="en-NZ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8C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754938"/>
                  </a:ext>
                </a:extLst>
              </a:tr>
              <a:tr h="370840">
                <a:tc gridSpan="11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SCW Project Selection</a:t>
                      </a:r>
                      <a:endParaRPr lang="en-NZ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1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931805"/>
                  </a:ext>
                </a:extLst>
              </a:tr>
              <a:tr h="370840">
                <a:tc gridSpan="11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Design &amp; Community Outreach</a:t>
                      </a:r>
                      <a:endParaRPr lang="en-NZ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8C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535136"/>
                  </a:ext>
                </a:extLst>
              </a:tr>
              <a:tr h="370840">
                <a:tc gridSpan="11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Contracting</a:t>
                      </a:r>
                      <a:endParaRPr lang="en-NZ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8C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94796"/>
                  </a:ext>
                </a:extLst>
              </a:tr>
              <a:tr h="370840">
                <a:tc gridSpan="11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lang="en-NZ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Construction</a:t>
                      </a:r>
                      <a:endParaRPr lang="en-NZ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8C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05556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EEED8A5-EA38-42AB-A214-E6D668E0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4" y="0"/>
            <a:ext cx="11992436" cy="1073150"/>
          </a:xfrm>
        </p:spPr>
        <p:txBody>
          <a:bodyPr/>
          <a:lstStyle/>
          <a:p>
            <a:r>
              <a:rPr lang="en-US" dirty="0"/>
              <a:t>Estimated Project Timeline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F9C74A-0B3B-BFE6-5920-25B657A50242}"/>
              </a:ext>
            </a:extLst>
          </p:cNvPr>
          <p:cNvGrpSpPr/>
          <p:nvPr/>
        </p:nvGrpSpPr>
        <p:grpSpPr>
          <a:xfrm>
            <a:off x="2484120" y="2110740"/>
            <a:ext cx="7239000" cy="1303020"/>
            <a:chOff x="2484120" y="2499360"/>
            <a:chExt cx="7239000" cy="1303020"/>
          </a:xfrm>
        </p:grpSpPr>
        <p:sp>
          <p:nvSpPr>
            <p:cNvPr id="36" name="Arrow: Bent-Up 35">
              <a:extLst>
                <a:ext uri="{FF2B5EF4-FFF2-40B4-BE49-F238E27FC236}">
                  <a16:creationId xmlns:a16="http://schemas.microsoft.com/office/drawing/2014/main" id="{69C6D33A-DD4F-F844-6926-D9FFDD991357}"/>
                </a:ext>
              </a:extLst>
            </p:cNvPr>
            <p:cNvSpPr/>
            <p:nvPr/>
          </p:nvSpPr>
          <p:spPr>
            <a:xfrm flipV="1">
              <a:off x="2484120" y="2499360"/>
              <a:ext cx="228600" cy="190500"/>
            </a:xfrm>
            <a:prstGeom prst="bentUpArrow">
              <a:avLst/>
            </a:prstGeom>
            <a:solidFill>
              <a:srgbClr val="8BC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7" name="Arrow: Bent-Up 36">
              <a:extLst>
                <a:ext uri="{FF2B5EF4-FFF2-40B4-BE49-F238E27FC236}">
                  <a16:creationId xmlns:a16="http://schemas.microsoft.com/office/drawing/2014/main" id="{88F77B85-EA88-8332-6976-51ACBC84B50F}"/>
                </a:ext>
              </a:extLst>
            </p:cNvPr>
            <p:cNvSpPr/>
            <p:nvPr/>
          </p:nvSpPr>
          <p:spPr>
            <a:xfrm flipV="1">
              <a:off x="5250180" y="2866092"/>
              <a:ext cx="228600" cy="190500"/>
            </a:xfrm>
            <a:prstGeom prst="bentUpArrow">
              <a:avLst/>
            </a:prstGeom>
            <a:solidFill>
              <a:srgbClr val="8BC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38" name="Arrow: Bent-Up 37">
              <a:extLst>
                <a:ext uri="{FF2B5EF4-FFF2-40B4-BE49-F238E27FC236}">
                  <a16:creationId xmlns:a16="http://schemas.microsoft.com/office/drawing/2014/main" id="{8182C412-B76B-5837-AFF7-60A79574E220}"/>
                </a:ext>
              </a:extLst>
            </p:cNvPr>
            <p:cNvSpPr/>
            <p:nvPr/>
          </p:nvSpPr>
          <p:spPr>
            <a:xfrm flipV="1">
              <a:off x="8427720" y="3238500"/>
              <a:ext cx="228600" cy="190500"/>
            </a:xfrm>
            <a:prstGeom prst="bentUpArrow">
              <a:avLst/>
            </a:prstGeom>
            <a:solidFill>
              <a:srgbClr val="8BC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9" name="Arrow: Bent-Up 38">
              <a:extLst>
                <a:ext uri="{FF2B5EF4-FFF2-40B4-BE49-F238E27FC236}">
                  <a16:creationId xmlns:a16="http://schemas.microsoft.com/office/drawing/2014/main" id="{F3B716E4-4AEB-0C7C-034C-F4417EC5F396}"/>
                </a:ext>
              </a:extLst>
            </p:cNvPr>
            <p:cNvSpPr/>
            <p:nvPr/>
          </p:nvSpPr>
          <p:spPr>
            <a:xfrm flipV="1">
              <a:off x="9494520" y="3611880"/>
              <a:ext cx="228600" cy="190500"/>
            </a:xfrm>
            <a:prstGeom prst="bentUpArrow">
              <a:avLst/>
            </a:prstGeom>
            <a:solidFill>
              <a:srgbClr val="8BC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F8DD901-1316-2ACA-4F58-90638C2BD18A}"/>
              </a:ext>
            </a:extLst>
          </p:cNvPr>
          <p:cNvGrpSpPr>
            <a:grpSpLocks noChangeAspect="1"/>
          </p:cNvGrpSpPr>
          <p:nvPr/>
        </p:nvGrpSpPr>
        <p:grpSpPr>
          <a:xfrm>
            <a:off x="391956" y="2945130"/>
            <a:ext cx="4184327" cy="3848016"/>
            <a:chOff x="1353050" y="1731645"/>
            <a:chExt cx="3691402" cy="339471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1C5AC8-DAB8-041A-E162-35903B4C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3050" y="1731645"/>
              <a:ext cx="3691402" cy="3394710"/>
            </a:xfrm>
            <a:prstGeom prst="rect">
              <a:avLst/>
            </a:prstGeom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4CF0D4-7228-5F89-291A-CFCC113B8655}"/>
                </a:ext>
              </a:extLst>
            </p:cNvPr>
            <p:cNvSpPr/>
            <p:nvPr/>
          </p:nvSpPr>
          <p:spPr>
            <a:xfrm>
              <a:off x="1749425" y="2987675"/>
              <a:ext cx="568325" cy="495300"/>
            </a:xfrm>
            <a:custGeom>
              <a:avLst/>
              <a:gdLst>
                <a:gd name="connsiteX0" fmla="*/ 504825 w 568325"/>
                <a:gd name="connsiteY0" fmla="*/ 0 h 495300"/>
                <a:gd name="connsiteX1" fmla="*/ 0 w 568325"/>
                <a:gd name="connsiteY1" fmla="*/ 142875 h 495300"/>
                <a:gd name="connsiteX2" fmla="*/ 101600 w 568325"/>
                <a:gd name="connsiteY2" fmla="*/ 463550 h 495300"/>
                <a:gd name="connsiteX3" fmla="*/ 434975 w 568325"/>
                <a:gd name="connsiteY3" fmla="*/ 495300 h 495300"/>
                <a:gd name="connsiteX4" fmla="*/ 568325 w 568325"/>
                <a:gd name="connsiteY4" fmla="*/ 158750 h 495300"/>
                <a:gd name="connsiteX5" fmla="*/ 504825 w 568325"/>
                <a:gd name="connsiteY5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325" h="495300">
                  <a:moveTo>
                    <a:pt x="504825" y="0"/>
                  </a:moveTo>
                  <a:lnTo>
                    <a:pt x="0" y="142875"/>
                  </a:lnTo>
                  <a:lnTo>
                    <a:pt x="101600" y="463550"/>
                  </a:lnTo>
                  <a:lnTo>
                    <a:pt x="434975" y="495300"/>
                  </a:lnTo>
                  <a:lnTo>
                    <a:pt x="568325" y="158750"/>
                  </a:lnTo>
                  <a:lnTo>
                    <a:pt x="504825" y="0"/>
                  </a:lnTo>
                  <a:close/>
                </a:path>
              </a:pathLst>
            </a:custGeom>
            <a:solidFill>
              <a:srgbClr val="3C8C9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4572C18-299A-98DC-1054-FC89DCB64570}"/>
                </a:ext>
              </a:extLst>
            </p:cNvPr>
            <p:cNvSpPr/>
            <p:nvPr/>
          </p:nvSpPr>
          <p:spPr>
            <a:xfrm rot="20457203">
              <a:off x="3816132" y="1959285"/>
              <a:ext cx="551394" cy="823157"/>
            </a:xfrm>
            <a:prstGeom prst="roundRect">
              <a:avLst/>
            </a:prstGeom>
            <a:solidFill>
              <a:srgbClr val="3C8C9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3039E15-D404-75F4-6CF4-99039D796D45}"/>
                </a:ext>
              </a:extLst>
            </p:cNvPr>
            <p:cNvSpPr/>
            <p:nvPr/>
          </p:nvSpPr>
          <p:spPr>
            <a:xfrm rot="1133106">
              <a:off x="4369448" y="3157529"/>
              <a:ext cx="349362" cy="512461"/>
            </a:xfrm>
            <a:prstGeom prst="roundRect">
              <a:avLst/>
            </a:prstGeom>
            <a:solidFill>
              <a:srgbClr val="3C8C9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1C73CB1-A689-1A17-328E-3F549347FC13}"/>
                </a:ext>
              </a:extLst>
            </p:cNvPr>
            <p:cNvSpPr/>
            <p:nvPr/>
          </p:nvSpPr>
          <p:spPr>
            <a:xfrm rot="5400000">
              <a:off x="1716184" y="4246386"/>
              <a:ext cx="266008" cy="460873"/>
            </a:xfrm>
            <a:prstGeom prst="roundRect">
              <a:avLst/>
            </a:prstGeom>
            <a:solidFill>
              <a:srgbClr val="3C8C9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6024354-6B82-1A1F-92A5-FDB951597FA3}"/>
                </a:ext>
              </a:extLst>
            </p:cNvPr>
            <p:cNvSpPr/>
            <p:nvPr/>
          </p:nvSpPr>
          <p:spPr>
            <a:xfrm rot="4449189">
              <a:off x="2969389" y="2522363"/>
              <a:ext cx="411489" cy="948791"/>
            </a:xfrm>
            <a:prstGeom prst="roundRect">
              <a:avLst/>
            </a:prstGeom>
            <a:solidFill>
              <a:srgbClr val="3C8C9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F553539-502D-604D-4F3E-05F160F8B4A0}"/>
                </a:ext>
              </a:extLst>
            </p:cNvPr>
            <p:cNvSpPr/>
            <p:nvPr/>
          </p:nvSpPr>
          <p:spPr>
            <a:xfrm>
              <a:off x="2171700" y="3305175"/>
              <a:ext cx="2193925" cy="1501775"/>
            </a:xfrm>
            <a:custGeom>
              <a:avLst/>
              <a:gdLst>
                <a:gd name="connsiteX0" fmla="*/ 1882775 w 2193925"/>
                <a:gd name="connsiteY0" fmla="*/ 1501775 h 1501775"/>
                <a:gd name="connsiteX1" fmla="*/ 1952625 w 2193925"/>
                <a:gd name="connsiteY1" fmla="*/ 1476375 h 1501775"/>
                <a:gd name="connsiteX2" fmla="*/ 1981200 w 2193925"/>
                <a:gd name="connsiteY2" fmla="*/ 1441450 h 1501775"/>
                <a:gd name="connsiteX3" fmla="*/ 1993900 w 2193925"/>
                <a:gd name="connsiteY3" fmla="*/ 1365250 h 1501775"/>
                <a:gd name="connsiteX4" fmla="*/ 2130425 w 2193925"/>
                <a:gd name="connsiteY4" fmla="*/ 622300 h 1501775"/>
                <a:gd name="connsiteX5" fmla="*/ 2127250 w 2193925"/>
                <a:gd name="connsiteY5" fmla="*/ 577850 h 1501775"/>
                <a:gd name="connsiteX6" fmla="*/ 2124075 w 2193925"/>
                <a:gd name="connsiteY6" fmla="*/ 523875 h 1501775"/>
                <a:gd name="connsiteX7" fmla="*/ 2111375 w 2193925"/>
                <a:gd name="connsiteY7" fmla="*/ 476250 h 1501775"/>
                <a:gd name="connsiteX8" fmla="*/ 2105025 w 2193925"/>
                <a:gd name="connsiteY8" fmla="*/ 441325 h 1501775"/>
                <a:gd name="connsiteX9" fmla="*/ 2101850 w 2193925"/>
                <a:gd name="connsiteY9" fmla="*/ 381000 h 1501775"/>
                <a:gd name="connsiteX10" fmla="*/ 2092325 w 2193925"/>
                <a:gd name="connsiteY10" fmla="*/ 346075 h 1501775"/>
                <a:gd name="connsiteX11" fmla="*/ 2098675 w 2193925"/>
                <a:gd name="connsiteY11" fmla="*/ 301625 h 1501775"/>
                <a:gd name="connsiteX12" fmla="*/ 2105025 w 2193925"/>
                <a:gd name="connsiteY12" fmla="*/ 250825 h 1501775"/>
                <a:gd name="connsiteX13" fmla="*/ 2124075 w 2193925"/>
                <a:gd name="connsiteY13" fmla="*/ 184150 h 1501775"/>
                <a:gd name="connsiteX14" fmla="*/ 2152650 w 2193925"/>
                <a:gd name="connsiteY14" fmla="*/ 120650 h 1501775"/>
                <a:gd name="connsiteX15" fmla="*/ 2178050 w 2193925"/>
                <a:gd name="connsiteY15" fmla="*/ 57150 h 1501775"/>
                <a:gd name="connsiteX16" fmla="*/ 2193925 w 2193925"/>
                <a:gd name="connsiteY16" fmla="*/ 0 h 1501775"/>
                <a:gd name="connsiteX17" fmla="*/ 177800 w 2193925"/>
                <a:gd name="connsiteY17" fmla="*/ 28575 h 1501775"/>
                <a:gd name="connsiteX18" fmla="*/ 149225 w 2193925"/>
                <a:gd name="connsiteY18" fmla="*/ 34925 h 1501775"/>
                <a:gd name="connsiteX19" fmla="*/ 123825 w 2193925"/>
                <a:gd name="connsiteY19" fmla="*/ 66675 h 1501775"/>
                <a:gd name="connsiteX20" fmla="*/ 114300 w 2193925"/>
                <a:gd name="connsiteY20" fmla="*/ 95250 h 1501775"/>
                <a:gd name="connsiteX21" fmla="*/ 107950 w 2193925"/>
                <a:gd name="connsiteY21" fmla="*/ 161925 h 1501775"/>
                <a:gd name="connsiteX22" fmla="*/ 107950 w 2193925"/>
                <a:gd name="connsiteY22" fmla="*/ 219075 h 1501775"/>
                <a:gd name="connsiteX23" fmla="*/ 107950 w 2193925"/>
                <a:gd name="connsiteY23" fmla="*/ 273050 h 1501775"/>
                <a:gd name="connsiteX24" fmla="*/ 107950 w 2193925"/>
                <a:gd name="connsiteY24" fmla="*/ 317500 h 1501775"/>
                <a:gd name="connsiteX25" fmla="*/ 107950 w 2193925"/>
                <a:gd name="connsiteY25" fmla="*/ 346075 h 1501775"/>
                <a:gd name="connsiteX26" fmla="*/ 107950 w 2193925"/>
                <a:gd name="connsiteY26" fmla="*/ 390525 h 1501775"/>
                <a:gd name="connsiteX27" fmla="*/ 98425 w 2193925"/>
                <a:gd name="connsiteY27" fmla="*/ 431800 h 1501775"/>
                <a:gd name="connsiteX28" fmla="*/ 92075 w 2193925"/>
                <a:gd name="connsiteY28" fmla="*/ 790575 h 1501775"/>
                <a:gd name="connsiteX29" fmla="*/ 76200 w 2193925"/>
                <a:gd name="connsiteY29" fmla="*/ 803275 h 1501775"/>
                <a:gd name="connsiteX30" fmla="*/ 60325 w 2193925"/>
                <a:gd name="connsiteY30" fmla="*/ 835025 h 1501775"/>
                <a:gd name="connsiteX31" fmla="*/ 28575 w 2193925"/>
                <a:gd name="connsiteY31" fmla="*/ 866775 h 1501775"/>
                <a:gd name="connsiteX32" fmla="*/ 6350 w 2193925"/>
                <a:gd name="connsiteY32" fmla="*/ 911225 h 1501775"/>
                <a:gd name="connsiteX33" fmla="*/ 3175 w 2193925"/>
                <a:gd name="connsiteY33" fmla="*/ 958850 h 1501775"/>
                <a:gd name="connsiteX34" fmla="*/ 0 w 2193925"/>
                <a:gd name="connsiteY34" fmla="*/ 1000125 h 1501775"/>
                <a:gd name="connsiteX35" fmla="*/ 0 w 2193925"/>
                <a:gd name="connsiteY35" fmla="*/ 1069975 h 1501775"/>
                <a:gd name="connsiteX36" fmla="*/ 0 w 2193925"/>
                <a:gd name="connsiteY36" fmla="*/ 1120775 h 1501775"/>
                <a:gd name="connsiteX37" fmla="*/ 3175 w 2193925"/>
                <a:gd name="connsiteY37" fmla="*/ 1171575 h 1501775"/>
                <a:gd name="connsiteX38" fmla="*/ 6350 w 2193925"/>
                <a:gd name="connsiteY38" fmla="*/ 1225550 h 1501775"/>
                <a:gd name="connsiteX39" fmla="*/ 1882775 w 2193925"/>
                <a:gd name="connsiteY39" fmla="*/ 1501775 h 150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193925" h="1501775">
                  <a:moveTo>
                    <a:pt x="1882775" y="1501775"/>
                  </a:moveTo>
                  <a:lnTo>
                    <a:pt x="1952625" y="1476375"/>
                  </a:lnTo>
                  <a:lnTo>
                    <a:pt x="1981200" y="1441450"/>
                  </a:lnTo>
                  <a:lnTo>
                    <a:pt x="1993900" y="1365250"/>
                  </a:lnTo>
                  <a:lnTo>
                    <a:pt x="2130425" y="622300"/>
                  </a:lnTo>
                  <a:lnTo>
                    <a:pt x="2127250" y="577850"/>
                  </a:lnTo>
                  <a:lnTo>
                    <a:pt x="2124075" y="523875"/>
                  </a:lnTo>
                  <a:lnTo>
                    <a:pt x="2111375" y="476250"/>
                  </a:lnTo>
                  <a:lnTo>
                    <a:pt x="2105025" y="441325"/>
                  </a:lnTo>
                  <a:lnTo>
                    <a:pt x="2101850" y="381000"/>
                  </a:lnTo>
                  <a:lnTo>
                    <a:pt x="2092325" y="346075"/>
                  </a:lnTo>
                  <a:lnTo>
                    <a:pt x="2098675" y="301625"/>
                  </a:lnTo>
                  <a:lnTo>
                    <a:pt x="2105025" y="250825"/>
                  </a:lnTo>
                  <a:lnTo>
                    <a:pt x="2124075" y="184150"/>
                  </a:lnTo>
                  <a:lnTo>
                    <a:pt x="2152650" y="120650"/>
                  </a:lnTo>
                  <a:lnTo>
                    <a:pt x="2178050" y="57150"/>
                  </a:lnTo>
                  <a:lnTo>
                    <a:pt x="2193925" y="0"/>
                  </a:lnTo>
                  <a:lnTo>
                    <a:pt x="177800" y="28575"/>
                  </a:lnTo>
                  <a:lnTo>
                    <a:pt x="149225" y="34925"/>
                  </a:lnTo>
                  <a:lnTo>
                    <a:pt x="123825" y="66675"/>
                  </a:lnTo>
                  <a:lnTo>
                    <a:pt x="114300" y="95250"/>
                  </a:lnTo>
                  <a:lnTo>
                    <a:pt x="107950" y="161925"/>
                  </a:lnTo>
                  <a:lnTo>
                    <a:pt x="107950" y="219075"/>
                  </a:lnTo>
                  <a:lnTo>
                    <a:pt x="107950" y="273050"/>
                  </a:lnTo>
                  <a:lnTo>
                    <a:pt x="107950" y="317500"/>
                  </a:lnTo>
                  <a:lnTo>
                    <a:pt x="107950" y="346075"/>
                  </a:lnTo>
                  <a:lnTo>
                    <a:pt x="107950" y="390525"/>
                  </a:lnTo>
                  <a:lnTo>
                    <a:pt x="98425" y="431800"/>
                  </a:lnTo>
                  <a:lnTo>
                    <a:pt x="92075" y="790575"/>
                  </a:lnTo>
                  <a:lnTo>
                    <a:pt x="76200" y="803275"/>
                  </a:lnTo>
                  <a:lnTo>
                    <a:pt x="60325" y="835025"/>
                  </a:lnTo>
                  <a:lnTo>
                    <a:pt x="28575" y="866775"/>
                  </a:lnTo>
                  <a:lnTo>
                    <a:pt x="6350" y="911225"/>
                  </a:lnTo>
                  <a:lnTo>
                    <a:pt x="3175" y="958850"/>
                  </a:lnTo>
                  <a:lnTo>
                    <a:pt x="0" y="1000125"/>
                  </a:lnTo>
                  <a:lnTo>
                    <a:pt x="0" y="1069975"/>
                  </a:lnTo>
                  <a:lnTo>
                    <a:pt x="0" y="1120775"/>
                  </a:lnTo>
                  <a:lnTo>
                    <a:pt x="3175" y="1171575"/>
                  </a:lnTo>
                  <a:lnTo>
                    <a:pt x="6350" y="1225550"/>
                  </a:lnTo>
                  <a:lnTo>
                    <a:pt x="1882775" y="1501775"/>
                  </a:lnTo>
                  <a:close/>
                </a:path>
              </a:pathLst>
            </a:custGeom>
            <a:solidFill>
              <a:srgbClr val="FFD96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B6D738A-9B40-9772-A486-5D550976CE28}"/>
              </a:ext>
            </a:extLst>
          </p:cNvPr>
          <p:cNvGrpSpPr/>
          <p:nvPr/>
        </p:nvGrpSpPr>
        <p:grpSpPr>
          <a:xfrm>
            <a:off x="4670440" y="5368895"/>
            <a:ext cx="2821379" cy="1367199"/>
            <a:chOff x="7038900" y="5429153"/>
            <a:chExt cx="2821379" cy="136719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655BBF5-D1BA-3C4A-04F9-C97B51DC366B}"/>
                </a:ext>
              </a:extLst>
            </p:cNvPr>
            <p:cNvSpPr/>
            <p:nvPr/>
          </p:nvSpPr>
          <p:spPr>
            <a:xfrm>
              <a:off x="7117079" y="5970451"/>
              <a:ext cx="2743200" cy="365760"/>
            </a:xfrm>
            <a:prstGeom prst="roundRect">
              <a:avLst/>
            </a:prstGeom>
            <a:solidFill>
              <a:srgbClr val="3C8C9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5345B"/>
                  </a:solidFill>
                  <a:latin typeface="MS UI Gothic" panose="020B0600070205080204" pitchFamily="34" charset="-128"/>
                  <a:ea typeface="MS UI Gothic" panose="020B0600070205080204" pitchFamily="34" charset="-128"/>
                </a:rPr>
                <a:t>Accessible During Construction</a:t>
              </a:r>
              <a:endParaRPr lang="en-NZ" sz="1400" b="1" dirty="0">
                <a:solidFill>
                  <a:srgbClr val="05345B"/>
                </a:solidFill>
                <a:latin typeface="MS UI Gothic" panose="020B0600070205080204" pitchFamily="34" charset="-128"/>
                <a:ea typeface="MS UI Gothic" panose="020B0600070205080204" pitchFamily="34" charset="-128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DC1A87-7CC6-030C-4027-A738D305E541}"/>
                </a:ext>
              </a:extLst>
            </p:cNvPr>
            <p:cNvSpPr/>
            <p:nvPr/>
          </p:nvSpPr>
          <p:spPr>
            <a:xfrm>
              <a:off x="7117079" y="6430592"/>
              <a:ext cx="2743200" cy="365760"/>
            </a:xfrm>
            <a:prstGeom prst="roundRect">
              <a:avLst/>
            </a:prstGeom>
            <a:solidFill>
              <a:srgbClr val="FFD966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5345B"/>
                  </a:solidFill>
                  <a:latin typeface="MS UI Gothic" panose="020B0600070205080204" pitchFamily="34" charset="-128"/>
                  <a:ea typeface="MS UI Gothic" panose="020B0600070205080204" pitchFamily="34" charset="-128"/>
                </a:rPr>
                <a:t>Construction Area – No Access</a:t>
              </a:r>
              <a:endParaRPr lang="en-NZ" sz="1400" b="1" dirty="0">
                <a:solidFill>
                  <a:srgbClr val="05345B"/>
                </a:solidFill>
                <a:latin typeface="MS UI Gothic" panose="020B0600070205080204" pitchFamily="34" charset="-128"/>
                <a:ea typeface="MS UI Gothic" panose="020B0600070205080204" pitchFamily="34" charset="-128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EBA68F-FB1F-BE90-7DEC-8031A1479594}"/>
                </a:ext>
              </a:extLst>
            </p:cNvPr>
            <p:cNvSpPr txBox="1"/>
            <p:nvPr/>
          </p:nvSpPr>
          <p:spPr>
            <a:xfrm>
              <a:off x="7038900" y="5429153"/>
              <a:ext cx="28213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MS UI Gothic" panose="020B0600070205080204" pitchFamily="34" charset="-128"/>
                  <a:ea typeface="MS UI Gothic" panose="020B0600070205080204" pitchFamily="34" charset="-128"/>
                  <a:cs typeface="Arial" panose="020B0604020202020204" pitchFamily="34" charset="0"/>
                </a:rPr>
                <a:t>Approx. Facility Access During Construction</a:t>
              </a:r>
              <a:endParaRPr lang="en-NZ" sz="1400" b="1" dirty="0">
                <a:latin typeface="MS UI Gothic" panose="020B0600070205080204" pitchFamily="34" charset="-128"/>
                <a:ea typeface="MS UI 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CC3BB807-DBA3-9F00-AAC6-F5BB6A4F1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3F46"/>
              </a:clrFrom>
              <a:clrTo>
                <a:srgbClr val="003F46">
                  <a:alpha val="0"/>
                </a:srgbClr>
              </a:clrTo>
            </a:clrChange>
          </a:blip>
          <a:srcRect l="9319" t="19889" r="55557" b="17127"/>
          <a:stretch/>
        </p:blipFill>
        <p:spPr>
          <a:xfrm>
            <a:off x="2712720" y="2329363"/>
            <a:ext cx="289993" cy="3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D8A5-EA38-42AB-A214-E6D668E0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478"/>
            <a:ext cx="10363200" cy="842433"/>
          </a:xfrm>
        </p:spPr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B932-8D08-47FC-AE44-6D02ED8E3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444" y="1207911"/>
            <a:ext cx="10900156" cy="3591891"/>
          </a:xfrm>
        </p:spPr>
        <p:txBody>
          <a:bodyPr anchor="t"/>
          <a:lstStyle/>
          <a:p>
            <a:pPr marL="457200" indent="-457200">
              <a:buFont typeface="+mj-lt"/>
              <a:buAutoNum type="arabicPeriod"/>
            </a:pPr>
            <a:r>
              <a:rPr lang="en-US" sz="4000" dirty="0"/>
              <a:t>Desktop analyses </a:t>
            </a:r>
            <a:r>
              <a:rPr lang="en-US" sz="3200" dirty="0">
                <a:solidFill>
                  <a:schemeClr val="accent5"/>
                </a:solidFill>
              </a:rPr>
              <a:t>(completed)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Site visit </a:t>
            </a:r>
            <a:r>
              <a:rPr lang="en-US" sz="3200" dirty="0">
                <a:solidFill>
                  <a:schemeClr val="accent5"/>
                </a:solidFill>
              </a:rPr>
              <a:t>(completed)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Hydrology report </a:t>
            </a:r>
            <a:r>
              <a:rPr lang="en-US" sz="3200" dirty="0">
                <a:solidFill>
                  <a:schemeClr val="accent5"/>
                </a:solidFill>
              </a:rPr>
              <a:t>(completed)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Geotechnical report </a:t>
            </a:r>
            <a:r>
              <a:rPr lang="en-US" sz="3200" dirty="0">
                <a:solidFill>
                  <a:schemeClr val="accent5"/>
                </a:solidFill>
              </a:rPr>
              <a:t>(completed)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Public Outreach </a:t>
            </a:r>
            <a:r>
              <a:rPr lang="en-US" sz="3200" dirty="0">
                <a:solidFill>
                  <a:schemeClr val="accent2"/>
                </a:solidFill>
              </a:rPr>
              <a:t>(in progress)</a:t>
            </a:r>
            <a:endParaRPr lang="en-US" sz="3200" dirty="0">
              <a:solidFill>
                <a:schemeClr val="accent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Environmental &amp; Permitting </a:t>
            </a:r>
            <a:r>
              <a:rPr lang="en-US" sz="3200" dirty="0">
                <a:solidFill>
                  <a:schemeClr val="accent2"/>
                </a:solidFill>
              </a:rPr>
              <a:t>(in progress)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Plan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/>
              <a:t>Financial Partnership</a:t>
            </a:r>
          </a:p>
        </p:txBody>
      </p:sp>
    </p:spTree>
    <p:extLst>
      <p:ext uri="{BB962C8B-B14F-4D97-AF65-F5344CB8AC3E}">
        <p14:creationId xmlns:p14="http://schemas.microsoft.com/office/powerpoint/2010/main" val="234287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8333C1A-D0FC-48E5-8ED5-BF644E4B8C6A}"/>
              </a:ext>
            </a:extLst>
          </p:cNvPr>
          <p:cNvSpPr txBox="1"/>
          <p:nvPr/>
        </p:nvSpPr>
        <p:spPr>
          <a:xfrm>
            <a:off x="711200" y="411064"/>
            <a:ext cx="10811196" cy="86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4"/>
              </a:lnSpc>
            </a:pPr>
            <a:r>
              <a:rPr lang="en-US" sz="5334" dirty="0">
                <a:latin typeface="Bebas Neue" panose="020B0604020202020204" charset="0"/>
              </a:rPr>
              <a:t>Any 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666B0-1C3A-481F-819C-49EE2F5BDB5B}"/>
              </a:ext>
            </a:extLst>
          </p:cNvPr>
          <p:cNvSpPr txBox="1"/>
          <p:nvPr/>
        </p:nvSpPr>
        <p:spPr>
          <a:xfrm>
            <a:off x="711200" y="1403900"/>
            <a:ext cx="10160000" cy="370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6" lvl="1"/>
            <a:r>
              <a:rPr lang="en-US" sz="3600" dirty="0"/>
              <a:t>Sean Singletary, Environmental Programs &amp; Operations Manager</a:t>
            </a:r>
          </a:p>
          <a:p>
            <a:pPr marL="304816" lvl="1"/>
            <a:r>
              <a:rPr lang="en-US" sz="3600" dirty="0">
                <a:hlinkClick r:id="rId2"/>
              </a:rPr>
              <a:t>Sean.singletary@culvercity.org</a:t>
            </a:r>
            <a:endParaRPr lang="en-US" sz="3600" dirty="0"/>
          </a:p>
          <a:p>
            <a:pPr marL="304816" lvl="1"/>
            <a:endParaRPr lang="en-US" sz="3600" dirty="0"/>
          </a:p>
          <a:p>
            <a:pPr marL="304816" lvl="1"/>
            <a:r>
              <a:rPr lang="en-US" sz="3600" dirty="0"/>
              <a:t>https://</a:t>
            </a:r>
            <a:r>
              <a:rPr lang="en-US" sz="3600" dirty="0" err="1"/>
              <a:t>www.culvercity.org</a:t>
            </a:r>
            <a:r>
              <a:rPr lang="en-US" sz="3600" dirty="0"/>
              <a:t>/City-Projects/PW-Project-Syd-</a:t>
            </a:r>
            <a:r>
              <a:rPr lang="en-US" sz="3600" dirty="0" err="1"/>
              <a:t>Kronenthal</a:t>
            </a:r>
            <a:r>
              <a:rPr lang="en-US" sz="3600" dirty="0"/>
              <a:t>-Park-Stormwater-Project</a:t>
            </a:r>
          </a:p>
          <a:p>
            <a:pPr marL="533427" lvl="1" indent="-228611">
              <a:buFont typeface="+mj-lt"/>
              <a:buAutoNum type="arabicPeriod"/>
            </a:pPr>
            <a:endParaRPr lang="en-US" sz="1867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E3AF8A5-3144-4DF2-A7B2-83F44B7F220C}"/>
              </a:ext>
            </a:extLst>
          </p:cNvPr>
          <p:cNvSpPr/>
          <p:nvPr/>
        </p:nvSpPr>
        <p:spPr>
          <a:xfrm>
            <a:off x="-311150" y="1322878"/>
            <a:ext cx="12814300" cy="38100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46824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DD429A9-3824-45B6-8EC5-9D905A147FD5}"/>
              </a:ext>
            </a:extLst>
          </p:cNvPr>
          <p:cNvSpPr txBox="1"/>
          <p:nvPr/>
        </p:nvSpPr>
        <p:spPr>
          <a:xfrm>
            <a:off x="695006" y="431800"/>
            <a:ext cx="10811196" cy="86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4"/>
              </a:lnSpc>
            </a:pPr>
            <a:r>
              <a:rPr lang="en-US" sz="5334" dirty="0">
                <a:latin typeface="Bebas Neue" panose="020B0604020202020204" charset="0"/>
              </a:rPr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7D798-A7AD-40AE-A693-8BA03A0D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752600"/>
            <a:ext cx="5791200" cy="386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DAA33-38F1-4D23-9F7A-43FF997EEB40}"/>
              </a:ext>
            </a:extLst>
          </p:cNvPr>
          <p:cNvSpPr txBox="1"/>
          <p:nvPr/>
        </p:nvSpPr>
        <p:spPr>
          <a:xfrm>
            <a:off x="6743700" y="2067173"/>
            <a:ext cx="5029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ea typeface="Cooper Hewitt" panose="020B0604020202020204" charset="0"/>
              </a:rPr>
              <a:t>Urban runoff from rainfall or </a:t>
            </a:r>
            <a:br>
              <a:rPr lang="en-US" sz="2133" dirty="0">
                <a:ea typeface="Cooper Hewitt" panose="020B0604020202020204" charset="0"/>
              </a:rPr>
            </a:br>
            <a:r>
              <a:rPr lang="en-US" sz="2133" dirty="0">
                <a:ea typeface="Cooper Hewitt" panose="020B0604020202020204" charset="0"/>
              </a:rPr>
              <a:t>dry-weather water waste flows into Ballona Creek and eventually the ocean through the Municipal Separate Storm Sewer System. </a:t>
            </a:r>
          </a:p>
          <a:p>
            <a:pPr algn="l">
              <a:lnSpc>
                <a:spcPct val="150000"/>
              </a:lnSpc>
            </a:pPr>
            <a:endParaRPr lang="en-US" sz="1600" dirty="0">
              <a:ea typeface="Cooper Hewitt" panose="020B0604020202020204" charset="0"/>
            </a:endParaRPr>
          </a:p>
          <a:p>
            <a:pPr marL="228611" indent="-228611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ea typeface="Cooper Hewitt" panose="020B0604020202020204" charset="0"/>
              </a:rPr>
              <a:t>During this process, pollutants can mix with urban runoff, causing damage to aquatic life and potential health risks to humans.</a:t>
            </a:r>
          </a:p>
        </p:txBody>
      </p:sp>
    </p:spTree>
    <p:extLst>
      <p:ext uri="{BB962C8B-B14F-4D97-AF65-F5344CB8AC3E}">
        <p14:creationId xmlns:p14="http://schemas.microsoft.com/office/powerpoint/2010/main" val="205578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ams&#10;&#10;Description automatically generated">
            <a:extLst>
              <a:ext uri="{FF2B5EF4-FFF2-40B4-BE49-F238E27FC236}">
                <a16:creationId xmlns:a16="http://schemas.microsoft.com/office/drawing/2014/main" id="{4F37B86F-C156-4103-8BBC-781E4D550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t="19121" r="37687" b="57544"/>
          <a:stretch/>
        </p:blipFill>
        <p:spPr>
          <a:xfrm>
            <a:off x="5943601" y="1905000"/>
            <a:ext cx="4026795" cy="3244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25C599-0753-41A2-B542-717AABE5A8D1}"/>
              </a:ext>
            </a:extLst>
          </p:cNvPr>
          <p:cNvSpPr txBox="1"/>
          <p:nvPr/>
        </p:nvSpPr>
        <p:spPr>
          <a:xfrm>
            <a:off x="609600" y="812784"/>
            <a:ext cx="5334001" cy="556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ea typeface="Cooper Hewitt" panose="020B0604020202020204" charset="0"/>
              </a:rPr>
              <a:t>Multiple entities regulate and provide oversight on stormwater management, including:</a:t>
            </a:r>
          </a:p>
          <a:p>
            <a:endParaRPr lang="en-US" sz="2133" dirty="0">
              <a:ea typeface="Cooper Hewitt" panose="020B0604020202020204" charset="0"/>
            </a:endParaRP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2133" dirty="0">
                <a:ea typeface="Cooper Hewitt" panose="020B0604020202020204" charset="0"/>
              </a:rPr>
              <a:t>National Pollutant Discharge Elimination System permit program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>
                <a:ea typeface="Cooper Hewitt" panose="020B0604020202020204" charset="0"/>
              </a:rPr>
              <a:t>Ballona Creek Watershed Management Group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>
                <a:ea typeface="Cooper Hewitt" panose="020B0604020202020204" charset="0"/>
              </a:rPr>
              <a:t>Santa Monica Bay Restoration Commission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>
                <a:ea typeface="Cooper Hewitt" panose="020B0604020202020204" charset="0"/>
              </a:rPr>
              <a:t>Santa Monica Bay Groundwater Sustainability Agency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>
                <a:ea typeface="Cooper Hewitt" panose="020B0604020202020204" charset="0"/>
              </a:rPr>
              <a:t>Los Angeles Regional Water Quality Control Board (MS4 Permit)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133" dirty="0">
                <a:ea typeface="Cooper Hewitt" panose="020B0604020202020204" charset="0"/>
              </a:rPr>
              <a:t>Central Santa Monica Bay Watershed Area Steering Committee (Measure W)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590AF54A-BA3C-4F16-B612-7F222F760D55}"/>
              </a:ext>
            </a:extLst>
          </p:cNvPr>
          <p:cNvSpPr txBox="1"/>
          <p:nvPr/>
        </p:nvSpPr>
        <p:spPr>
          <a:xfrm>
            <a:off x="1032004" y="111316"/>
            <a:ext cx="692499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5334" spc="-53" dirty="0">
                <a:latin typeface="Bebas Neue"/>
              </a:rPr>
              <a:t>complying With Regulations </a:t>
            </a:r>
          </a:p>
        </p:txBody>
      </p:sp>
    </p:spTree>
    <p:extLst>
      <p:ext uri="{BB962C8B-B14F-4D97-AF65-F5344CB8AC3E}">
        <p14:creationId xmlns:p14="http://schemas.microsoft.com/office/powerpoint/2010/main" val="4890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5006" y="622300"/>
            <a:ext cx="10811196" cy="86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4"/>
              </a:lnSpc>
            </a:pPr>
            <a:r>
              <a:rPr lang="en-US" sz="5334" dirty="0">
                <a:latin typeface="Bebas Neue" panose="020B0604020202020204" charset="0"/>
              </a:rPr>
              <a:t>Stormwater quality Master plan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5304" y="4523547"/>
            <a:ext cx="799097" cy="886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3881" y="2362201"/>
            <a:ext cx="681554" cy="7562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957546" y="2366855"/>
            <a:ext cx="3818939" cy="1015448"/>
            <a:chOff x="0" y="-95250"/>
            <a:chExt cx="7637877" cy="203089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0"/>
              <a:ext cx="7637877" cy="69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 dirty="0">
                  <a:solidFill>
                    <a:srgbClr val="19918E"/>
                  </a:solidFill>
                  <a:latin typeface="Cooper Hewitt Bold"/>
                </a:rPr>
                <a:t>COMPLIANCE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36600"/>
              <a:ext cx="7637877" cy="1199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pc="16" dirty="0"/>
                <a:t>Identify pathways toward stormwater quality regulatory compliance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27600" y="4495800"/>
            <a:ext cx="3818939" cy="1015448"/>
            <a:chOff x="0" y="-95250"/>
            <a:chExt cx="7637877" cy="203089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95250"/>
              <a:ext cx="7637877" cy="69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 dirty="0">
                  <a:solidFill>
                    <a:srgbClr val="19918E"/>
                  </a:solidFill>
                  <a:latin typeface="Cooper Hewitt Bold"/>
                </a:rPr>
                <a:t>DECISION TOOLS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36601"/>
              <a:ext cx="7637877" cy="1199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pc="16" dirty="0"/>
                <a:t>Develop priority scenarios for project implementation and spending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65061" y="2362200"/>
            <a:ext cx="3818939" cy="1631001"/>
            <a:chOff x="0" y="-95249"/>
            <a:chExt cx="7637877" cy="326199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49"/>
              <a:ext cx="7637877" cy="69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 dirty="0">
                  <a:solidFill>
                    <a:srgbClr val="19918E"/>
                  </a:solidFill>
                  <a:latin typeface="Cooper Hewitt Bold"/>
                </a:rPr>
                <a:t>FUNDING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36600"/>
              <a:ext cx="7637877" cy="2430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pc="16" dirty="0"/>
                <a:t>Identify project and partnering opportunities to supplement and leverage Measure CW and Measure W revenue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18814" y="2413630"/>
            <a:ext cx="1581262" cy="9645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8333C1A-D0FC-48E5-8ED5-BF644E4B8C6A}"/>
              </a:ext>
            </a:extLst>
          </p:cNvPr>
          <p:cNvSpPr txBox="1"/>
          <p:nvPr/>
        </p:nvSpPr>
        <p:spPr>
          <a:xfrm>
            <a:off x="711200" y="411064"/>
            <a:ext cx="10811196" cy="86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4"/>
              </a:lnSpc>
            </a:pPr>
            <a:r>
              <a:rPr lang="en-US" sz="5334" dirty="0">
                <a:latin typeface="Bebas Neue" panose="020B0604020202020204" charset="0"/>
              </a:rPr>
              <a:t>Prioritizing 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666B0-1C3A-481F-819C-49EE2F5BDB5B}"/>
              </a:ext>
            </a:extLst>
          </p:cNvPr>
          <p:cNvSpPr txBox="1"/>
          <p:nvPr/>
        </p:nvSpPr>
        <p:spPr>
          <a:xfrm>
            <a:off x="711200" y="1403900"/>
            <a:ext cx="10160000" cy="329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ea typeface="Cooper Hewitt" panose="020B0604020202020204" charset="0"/>
              </a:rPr>
              <a:t>Analyzed sites Citywide by many factors including: </a:t>
            </a:r>
          </a:p>
          <a:p>
            <a:pPr marL="533427" lvl="1" indent="-228611">
              <a:buFont typeface="+mj-lt"/>
              <a:buAutoNum type="arabicPeriod"/>
            </a:pPr>
            <a:r>
              <a:rPr lang="en-US" sz="2133" dirty="0">
                <a:ea typeface="Cooper Hewitt" panose="020B0604020202020204" charset="0"/>
              </a:rPr>
              <a:t> Drainage Area</a:t>
            </a:r>
          </a:p>
          <a:p>
            <a:pPr marL="533427" lvl="1" indent="-228611">
              <a:buFont typeface="+mj-lt"/>
              <a:buAutoNum type="arabicPeriod"/>
            </a:pPr>
            <a:r>
              <a:rPr lang="en-US" sz="2133" dirty="0">
                <a:ea typeface="Cooper Hewitt" panose="020B0604020202020204" charset="0"/>
              </a:rPr>
              <a:t> Land Uses</a:t>
            </a:r>
          </a:p>
          <a:p>
            <a:pPr marL="533427" lvl="1" indent="-228611">
              <a:buFont typeface="+mj-lt"/>
              <a:buAutoNum type="arabicPeriod"/>
            </a:pPr>
            <a:r>
              <a:rPr lang="en-US" sz="2133" dirty="0">
                <a:ea typeface="Cooper Hewitt" panose="020B0604020202020204" charset="0"/>
              </a:rPr>
              <a:t> Groundwater</a:t>
            </a:r>
          </a:p>
          <a:p>
            <a:pPr marL="533427" lvl="1" indent="-228611">
              <a:buFont typeface="+mj-lt"/>
              <a:buAutoNum type="arabicPeriod"/>
            </a:pPr>
            <a:r>
              <a:rPr lang="en-US" sz="2133" dirty="0">
                <a:ea typeface="Cooper Hewitt" panose="020B0604020202020204" charset="0"/>
              </a:rPr>
              <a:t> Soil Types</a:t>
            </a:r>
          </a:p>
          <a:p>
            <a:pPr marL="533427" lvl="1" indent="-228611">
              <a:buFont typeface="+mj-lt"/>
              <a:buAutoNum type="arabicPeriod"/>
            </a:pPr>
            <a:r>
              <a:rPr lang="en-US" sz="2133" dirty="0">
                <a:ea typeface="Cooper Hewitt" panose="020B0604020202020204" charset="0"/>
              </a:rPr>
              <a:t> Storm Drain</a:t>
            </a:r>
          </a:p>
          <a:p>
            <a:pPr marL="533427" lvl="1" indent="-228611">
              <a:buFont typeface="+mj-lt"/>
              <a:buAutoNum type="arabicPeriod"/>
            </a:pPr>
            <a:r>
              <a:rPr lang="en-US" sz="2133" dirty="0">
                <a:ea typeface="Cooper Hewitt" panose="020B0604020202020204" charset="0"/>
              </a:rPr>
              <a:t> Localized Flooding</a:t>
            </a:r>
          </a:p>
          <a:p>
            <a:pPr marL="533427" lvl="1" indent="-228611">
              <a:buFont typeface="+mj-lt"/>
              <a:buAutoNum type="arabicPeriod"/>
            </a:pPr>
            <a:r>
              <a:rPr lang="en-US" sz="2133" dirty="0">
                <a:ea typeface="Cooper Hewitt" panose="020B0604020202020204" charset="0"/>
              </a:rPr>
              <a:t> Disadvantaged Areas</a:t>
            </a:r>
            <a:endParaRPr lang="en-US" sz="1867" dirty="0"/>
          </a:p>
          <a:p>
            <a:pPr marL="533427" lvl="1" indent="-228611">
              <a:buFont typeface="+mj-lt"/>
              <a:buAutoNum type="arabicPeriod"/>
            </a:pPr>
            <a:endParaRPr lang="en-US" sz="1867" dirty="0"/>
          </a:p>
          <a:p>
            <a:pPr marL="533427" lvl="1" indent="-228611">
              <a:buFont typeface="+mj-lt"/>
              <a:buAutoNum type="arabicPeriod"/>
            </a:pPr>
            <a:endParaRPr lang="en-US" sz="1867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E3AF8A5-3144-4DF2-A7B2-83F44B7F220C}"/>
              </a:ext>
            </a:extLst>
          </p:cNvPr>
          <p:cNvSpPr/>
          <p:nvPr/>
        </p:nvSpPr>
        <p:spPr>
          <a:xfrm>
            <a:off x="-311150" y="1322878"/>
            <a:ext cx="12814300" cy="38100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372060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8333C1A-D0FC-48E5-8ED5-BF644E4B8C6A}"/>
              </a:ext>
            </a:extLst>
          </p:cNvPr>
          <p:cNvSpPr txBox="1"/>
          <p:nvPr/>
        </p:nvSpPr>
        <p:spPr>
          <a:xfrm>
            <a:off x="711200" y="411064"/>
            <a:ext cx="10811196" cy="86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4"/>
              </a:lnSpc>
            </a:pPr>
            <a:r>
              <a:rPr lang="en-US" sz="5334" dirty="0">
                <a:latin typeface="Bebas Neue" panose="020B0604020202020204" charset="0"/>
              </a:rPr>
              <a:t>Prioritizing 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666B0-1C3A-481F-819C-49EE2F5BDB5B}"/>
              </a:ext>
            </a:extLst>
          </p:cNvPr>
          <p:cNvSpPr txBox="1"/>
          <p:nvPr/>
        </p:nvSpPr>
        <p:spPr>
          <a:xfrm>
            <a:off x="759791" y="1322878"/>
            <a:ext cx="10160000" cy="464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ooper Hewitt" panose="020B0604020202020204" charset="0"/>
              </a:rPr>
              <a:t>441 project opportunities were identified: Regional, Green Street and Low Impact Development Projects</a:t>
            </a:r>
          </a:p>
          <a:p>
            <a:r>
              <a:rPr lang="en-US" sz="2000" dirty="0">
                <a:ea typeface="Cooper Hewitt" panose="020B0604020202020204" charset="0"/>
              </a:rPr>
              <a:t> </a:t>
            </a:r>
          </a:p>
          <a:p>
            <a:r>
              <a:rPr lang="en-US" sz="2000" dirty="0">
                <a:ea typeface="Cooper Hewitt" panose="020B0604020202020204" charset="0"/>
              </a:rPr>
              <a:t>69 acre-feet of potential project storage</a:t>
            </a:r>
          </a:p>
          <a:p>
            <a:endParaRPr lang="en-US" sz="2000" dirty="0">
              <a:ea typeface="Cooper Hewitt" panose="020B0604020202020204" charset="0"/>
            </a:endParaRPr>
          </a:p>
          <a:p>
            <a:r>
              <a:rPr lang="en-US" sz="2000" dirty="0">
                <a:ea typeface="Cooper Hewitt" panose="020B0604020202020204" charset="0"/>
              </a:rPr>
              <a:t>Adopted by City Council in August 2021</a:t>
            </a:r>
          </a:p>
          <a:p>
            <a:endParaRPr lang="en-US" sz="2000" dirty="0">
              <a:ea typeface="Cooper Hewitt" panose="020B0604020202020204" charset="0"/>
            </a:endParaRPr>
          </a:p>
          <a:p>
            <a:r>
              <a:rPr lang="en-US" sz="2000" dirty="0">
                <a:ea typeface="Cooper Hewitt" panose="020B0604020202020204" charset="0"/>
              </a:rPr>
              <a:t>The Top Priority Project was Syd </a:t>
            </a:r>
            <a:r>
              <a:rPr lang="en-US" sz="2000" dirty="0" err="1">
                <a:ea typeface="Cooper Hewitt" panose="020B0604020202020204" charset="0"/>
              </a:rPr>
              <a:t>Kronenthal</a:t>
            </a:r>
            <a:r>
              <a:rPr lang="en-US" sz="2000" dirty="0">
                <a:ea typeface="Cooper Hewitt" panose="020B0604020202020204" charset="0"/>
              </a:rPr>
              <a:t> Park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a typeface="Cooper Hewitt" panose="020B0604020202020204" charset="0"/>
              </a:rPr>
              <a:t>Added to City’s Capital Improvement Budget in FY 2022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a typeface="Cooper Hewitt" panose="020B0604020202020204" charset="0"/>
              </a:rPr>
              <a:t>The City applied for and received a Technical Resources Program (TRP) Feasibility Grant from Los Angeles County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ea typeface="Cooper Hewitt" panose="020B0604020202020204" charset="0"/>
              </a:rPr>
              <a:t>The TRP kicked off in April 2022</a:t>
            </a:r>
          </a:p>
          <a:p>
            <a:pPr marL="533427" lvl="1" indent="-228611">
              <a:buFont typeface="+mj-lt"/>
              <a:buAutoNum type="arabicPeriod"/>
            </a:pPr>
            <a:endParaRPr lang="en-US" sz="1867" dirty="0"/>
          </a:p>
          <a:p>
            <a:pPr marL="533427" lvl="1" indent="-228611">
              <a:buFont typeface="+mj-lt"/>
              <a:buAutoNum type="arabicPeriod"/>
            </a:pPr>
            <a:endParaRPr lang="en-US" sz="1867" dirty="0"/>
          </a:p>
          <a:p>
            <a:pPr marL="533427" lvl="1" indent="-228611">
              <a:buFont typeface="+mj-lt"/>
              <a:buAutoNum type="arabicPeriod"/>
            </a:pPr>
            <a:endParaRPr lang="en-US" sz="1867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E3AF8A5-3144-4DF2-A7B2-83F44B7F220C}"/>
              </a:ext>
            </a:extLst>
          </p:cNvPr>
          <p:cNvSpPr/>
          <p:nvPr/>
        </p:nvSpPr>
        <p:spPr>
          <a:xfrm>
            <a:off x="-311150" y="1322878"/>
            <a:ext cx="12814300" cy="38100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36016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D8A5-EA38-42AB-A214-E6D668E0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4" y="0"/>
            <a:ext cx="11992436" cy="1073150"/>
          </a:xfrm>
        </p:spPr>
        <p:txBody>
          <a:bodyPr/>
          <a:lstStyle/>
          <a:p>
            <a:r>
              <a:rPr lang="en-US" dirty="0"/>
              <a:t>Concept in TRP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B932-8D08-47FC-AE44-6D02ED8E3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821" y="1199767"/>
            <a:ext cx="5730180" cy="1042194"/>
          </a:xfrm>
        </p:spPr>
        <p:txBody>
          <a:bodyPr/>
          <a:lstStyle/>
          <a:p>
            <a:r>
              <a:rPr lang="en-US" sz="1600" dirty="0"/>
              <a:t>1.2 acres Underground storage chamber and 2.0 acres </a:t>
            </a:r>
            <a:r>
              <a:rPr lang="en-US" sz="1600" dirty="0" err="1"/>
              <a:t>permavoid</a:t>
            </a:r>
            <a:r>
              <a:rPr lang="en-US" sz="1600" dirty="0"/>
              <a:t> irrigation shallow reservoir beneath Park grass and baseball fields.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738255-23C6-4876-9AA7-9D45E98BA9E3}"/>
              </a:ext>
            </a:extLst>
          </p:cNvPr>
          <p:cNvGrpSpPr/>
          <p:nvPr/>
        </p:nvGrpSpPr>
        <p:grpSpPr>
          <a:xfrm>
            <a:off x="190366" y="3901604"/>
            <a:ext cx="6072465" cy="2325583"/>
            <a:chOff x="190366" y="3901604"/>
            <a:chExt cx="6072465" cy="23255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D53A48-21AE-41AA-8D0F-4341C4387937}"/>
                </a:ext>
              </a:extLst>
            </p:cNvPr>
            <p:cNvSpPr txBox="1"/>
            <p:nvPr/>
          </p:nvSpPr>
          <p:spPr>
            <a:xfrm>
              <a:off x="3231198" y="4048164"/>
              <a:ext cx="1064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Main St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DCBEB0-DD44-48C4-B468-CCEBA1D40F7F}"/>
                </a:ext>
              </a:extLst>
            </p:cNvPr>
            <p:cNvSpPr txBox="1"/>
            <p:nvPr/>
          </p:nvSpPr>
          <p:spPr>
            <a:xfrm rot="17080052">
              <a:off x="-427367" y="5301676"/>
              <a:ext cx="1543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Hampden Terrace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8F05FC-C599-4055-9D48-1DE05EF459B1}"/>
                </a:ext>
              </a:extLst>
            </p:cNvPr>
            <p:cNvSpPr txBox="1"/>
            <p:nvPr/>
          </p:nvSpPr>
          <p:spPr>
            <a:xfrm rot="5400000">
              <a:off x="5478624" y="4378034"/>
              <a:ext cx="1260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S Fremont Ave</a:t>
              </a:r>
            </a:p>
          </p:txBody>
        </p:sp>
      </p:grp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7862AE2-FBAB-C19B-7CC1-EFD3549B5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59" y="152857"/>
            <a:ext cx="6432174" cy="6552286"/>
          </a:xfrm>
          <a:prstGeom prst="rect">
            <a:avLst/>
          </a:prstGeom>
        </p:spPr>
      </p:pic>
      <p:pic>
        <p:nvPicPr>
          <p:cNvPr id="2050" name="Picture 2" descr="StormTrap Stormwater Solutions - Stormwater Management &amp; Treatment">
            <a:extLst>
              <a:ext uri="{FF2B5EF4-FFF2-40B4-BE49-F238E27FC236}">
                <a16:creationId xmlns:a16="http://schemas.microsoft.com/office/drawing/2014/main" id="{4AD28779-44D3-962E-7D9D-9D76ACF73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/>
          <a:stretch/>
        </p:blipFill>
        <p:spPr bwMode="auto">
          <a:xfrm>
            <a:off x="1067904" y="1638744"/>
            <a:ext cx="3525921" cy="283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CF631A0-9A7E-C7A4-C9BB-2B3D6BE2C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" t="51930"/>
          <a:stretch/>
        </p:blipFill>
        <p:spPr bwMode="auto">
          <a:xfrm>
            <a:off x="568170" y="4353954"/>
            <a:ext cx="4605491" cy="25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8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D8A5-EA38-42AB-A214-E6D668E0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4" y="0"/>
            <a:ext cx="11992436" cy="1073150"/>
          </a:xfrm>
        </p:spPr>
        <p:txBody>
          <a:bodyPr/>
          <a:lstStyle/>
          <a:p>
            <a:r>
              <a:rPr lang="en-US" dirty="0"/>
              <a:t>Concept in TRP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B932-8D08-47FC-AE44-6D02ED8E3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333"/>
            <a:ext cx="6813236" cy="1570884"/>
          </a:xfrm>
        </p:spPr>
        <p:txBody>
          <a:bodyPr/>
          <a:lstStyle/>
          <a:p>
            <a:r>
              <a:rPr lang="en-US" sz="1600" dirty="0"/>
              <a:t>Adams Channel Concept – Dry weather flow capture from 6,800 acres.</a:t>
            </a:r>
          </a:p>
          <a:p>
            <a:pPr lvl="1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Dry weather flows are the biggest contaminant for our natural water bodies is Southern California and include runoff from over-irrigation, car washing, and other urban discharges.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738255-23C6-4876-9AA7-9D45E98BA9E3}"/>
              </a:ext>
            </a:extLst>
          </p:cNvPr>
          <p:cNvGrpSpPr/>
          <p:nvPr/>
        </p:nvGrpSpPr>
        <p:grpSpPr>
          <a:xfrm>
            <a:off x="190366" y="3901604"/>
            <a:ext cx="6072465" cy="2325583"/>
            <a:chOff x="190366" y="3901604"/>
            <a:chExt cx="6072465" cy="23255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D53A48-21AE-41AA-8D0F-4341C4387937}"/>
                </a:ext>
              </a:extLst>
            </p:cNvPr>
            <p:cNvSpPr txBox="1"/>
            <p:nvPr/>
          </p:nvSpPr>
          <p:spPr>
            <a:xfrm>
              <a:off x="3231198" y="4048164"/>
              <a:ext cx="1064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Main St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DCBEB0-DD44-48C4-B468-CCEBA1D40F7F}"/>
                </a:ext>
              </a:extLst>
            </p:cNvPr>
            <p:cNvSpPr txBox="1"/>
            <p:nvPr/>
          </p:nvSpPr>
          <p:spPr>
            <a:xfrm rot="17080052">
              <a:off x="-427367" y="5301676"/>
              <a:ext cx="1543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Hampden Terrace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8F05FC-C599-4055-9D48-1DE05EF459B1}"/>
                </a:ext>
              </a:extLst>
            </p:cNvPr>
            <p:cNvSpPr txBox="1"/>
            <p:nvPr/>
          </p:nvSpPr>
          <p:spPr>
            <a:xfrm rot="5400000">
              <a:off x="5478624" y="4378034"/>
              <a:ext cx="1260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 Fremont Ave</a:t>
              </a:r>
            </a:p>
          </p:txBody>
        </p:sp>
      </p:grpSp>
      <p:pic>
        <p:nvPicPr>
          <p:cNvPr id="18" name="Picture 1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38E588E-6A54-3A24-D581-1C10A5EB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231" y="2346326"/>
            <a:ext cx="4279125" cy="4396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CE95D8F9-6AC2-218B-3CBD-92EDB342C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236" y="1166660"/>
            <a:ext cx="5179200" cy="55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05472-00C7-C61C-AF03-D816037C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84" y="0"/>
            <a:ext cx="1033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29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2ad3d50-f97c-48cc-a814-5d8c343793fe">
      <UserInfo>
        <DisplayName>Chris Webb</DisplayName>
        <AccountId>39</AccountId>
        <AccountType/>
      </UserInfo>
      <UserInfo>
        <DisplayName>Stacy Vayanos</DisplayName>
        <AccountId>4668</AccountId>
        <AccountType/>
      </UserInfo>
    </SharedWithUsers>
    <TaxCatchAll xmlns="c8545394-d62f-41c5-826e-7d433587fcad" xsi:nil="true"/>
    <lcf76f155ced4ddcb4097134ff3c332f xmlns="34d3cf36-5888-4e78-8b97-02592df7c2e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4D64ED13A5646B7AC35F7C919930F" ma:contentTypeVersion="14" ma:contentTypeDescription="Create a new document." ma:contentTypeScope="" ma:versionID="8c6c0c5ac6d062ef42048435caf41deb">
  <xsd:schema xmlns:xsd="http://www.w3.org/2001/XMLSchema" xmlns:xs="http://www.w3.org/2001/XMLSchema" xmlns:p="http://schemas.microsoft.com/office/2006/metadata/properties" xmlns:ns2="34d3cf36-5888-4e78-8b97-02592df7c2e4" xmlns:ns3="d2ad3d50-f97c-48cc-a814-5d8c343793fe" xmlns:ns4="c8545394-d62f-41c5-826e-7d433587fcad" targetNamespace="http://schemas.microsoft.com/office/2006/metadata/properties" ma:root="true" ma:fieldsID="43875922b4abc29bc1602a9e5d1001ff" ns2:_="" ns3:_="" ns4:_="">
    <xsd:import namespace="34d3cf36-5888-4e78-8b97-02592df7c2e4"/>
    <xsd:import namespace="d2ad3d50-f97c-48cc-a814-5d8c343793fe"/>
    <xsd:import namespace="c8545394-d62f-41c5-826e-7d433587fc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3cf36-5888-4e78-8b97-02592df7c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2f0037f-cd93-4add-9593-3c65ef38b2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d3d50-f97c-48cc-a814-5d8c34379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45394-d62f-41c5-826e-7d433587fca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d1ffd9b-f420-4e64-a924-b37ec1f9bce9}" ma:internalName="TaxCatchAll" ma:showField="CatchAllData" ma:web="d2ad3d50-f97c-48cc-a814-5d8c343793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3351B0-7BFE-4026-AE51-C4AE2C517D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992AB-7FBC-45B8-BF80-35979BACA631}">
  <ds:schemaRefs>
    <ds:schemaRef ds:uri="730a4aef-888f-4967-a606-ee4da4dc026f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47ff1c3-6770-4a2a-9bcc-2b43ecccee9a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D286179-3C29-4D7B-91CF-83F2C99E6C6E}"/>
</file>

<file path=docProps/app.xml><?xml version="1.0" encoding="utf-8"?>
<Properties xmlns="http://schemas.openxmlformats.org/officeDocument/2006/extended-properties" xmlns:vt="http://schemas.openxmlformats.org/officeDocument/2006/docPropsVTypes">
  <TotalTime>6961</TotalTime>
  <Words>697</Words>
  <Application>Microsoft Office PowerPoint</Application>
  <PresentationFormat>Widescreen</PresentationFormat>
  <Paragraphs>159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MS UI Gothic</vt:lpstr>
      <vt:lpstr>Arial</vt:lpstr>
      <vt:lpstr>Bebas Neue</vt:lpstr>
      <vt:lpstr>Calibri</vt:lpstr>
      <vt:lpstr>Calibri Light</vt:lpstr>
      <vt:lpstr>Calisto MT</vt:lpstr>
      <vt:lpstr>Cooper Hewitt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in TRP application</vt:lpstr>
      <vt:lpstr>Concept in TRP application</vt:lpstr>
      <vt:lpstr>PowerPoint Presentation</vt:lpstr>
      <vt:lpstr>PowerPoint Presentation</vt:lpstr>
      <vt:lpstr>Primary Treatment – Capture and Use</vt:lpstr>
      <vt:lpstr>Secondary Treatment Alternatives -  Infiltration</vt:lpstr>
      <vt:lpstr>Secondary Treatment Alternatives - Divert to Sewer</vt:lpstr>
      <vt:lpstr>Secondary Treatment Alternatives - Treat and Release</vt:lpstr>
      <vt:lpstr>Estimated Project Timeline</vt:lpstr>
      <vt:lpstr>Status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Gateway WMPs Design Storm vs. Load Reduction</dc:title>
  <dc:creator>John Riverson</dc:creator>
  <cp:lastModifiedBy>Ide, Alicia</cp:lastModifiedBy>
  <cp:revision>65</cp:revision>
  <cp:lastPrinted>2014-09-18T16:43:17Z</cp:lastPrinted>
  <dcterms:created xsi:type="dcterms:W3CDTF">2014-04-22T14:08:12Z</dcterms:created>
  <dcterms:modified xsi:type="dcterms:W3CDTF">2023-03-23T21:31:28Z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0x0101007D44D64ED13A5646B7AC35F7C919930F</vt:lpwstr>
  </property>
</Properties>
</file>